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5"/>
  </p:sldMasterIdLst>
  <p:notesMasterIdLst>
    <p:notesMasterId r:id="rId24"/>
  </p:notesMasterIdLst>
  <p:sldIdLst>
    <p:sldId id="256" r:id="rId6"/>
    <p:sldId id="281" r:id="rId7"/>
    <p:sldId id="260" r:id="rId8"/>
    <p:sldId id="290" r:id="rId9"/>
    <p:sldId id="305" r:id="rId10"/>
    <p:sldId id="306" r:id="rId11"/>
    <p:sldId id="307" r:id="rId12"/>
    <p:sldId id="294" r:id="rId13"/>
    <p:sldId id="295" r:id="rId14"/>
    <p:sldId id="278" r:id="rId15"/>
    <p:sldId id="287" r:id="rId16"/>
    <p:sldId id="303" r:id="rId17"/>
    <p:sldId id="279" r:id="rId18"/>
    <p:sldId id="288" r:id="rId19"/>
    <p:sldId id="297" r:id="rId20"/>
    <p:sldId id="298" r:id="rId21"/>
    <p:sldId id="299" r:id="rId22"/>
    <p:sldId id="304" r:id="rId23"/>
  </p:sldIdLst>
  <p:sldSz cx="9144000" cy="5143500" type="screen16x9"/>
  <p:notesSz cx="7559675" cy="106918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13724650-AE83-797A-D8AD-684DA55CA030}" name="Eve Black" initials="EB" userId="S::eve.black@northumberland.gov.uk::d0ba3b79-b538-47d2-8e04-6b85af9bfbb5" providerId="AD"/>
  <p188:author id="{04714071-6678-EB06-046D-BB8902C1CD9A}" name="Amy Cowan" initials="AC" userId="S::amy.cowan@northumberland.gov.uk::5c251fb1-7b8f-451e-b10d-44ba5af45374" providerId="AD"/>
  <p188:author id="{5DA3137C-89CA-8EDC-2867-55A91E6A2D22}" name="Kate Jackson" initials="KJ" userId="S::kate.jackson01@northumberland.gov.uk::62ec81db-0a1f-4d7c-8897-8cfa9dcb3986" providerId="AD"/>
  <p188:author id="{E18A0385-19DB-E306-E129-C523766D498F}" name="Claire Johnson" initials="CJ" userId="S::claire.johnson02@northumberland.gov.uk::0ba0c4d2-76c0-49bd-b3c6-2c63bf4e6637" providerId="AD"/>
  <p188:author id="{3F33BD9A-504A-B857-64B3-8A4201935939}" name="Pauline Atkinson" initials="PA" userId="S::pauline.atkinson@northumberland.gov.uk::72ff67f7-d4ed-4976-afe6-b8df3a2c0ae1" providerId="AD"/>
  <p188:author id="{B7F609AA-7581-D4E6-23B8-4ADC10DCB7E2}" name="Claire Johnson" initials="" userId="S::Claire.Johnson02@northumberland.gov.uk::0ba0c4d2-76c0-49bd-b3c6-2c63bf4e663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4B530A-164A-3AB1-A8AF-58CF0891D4C9}" v="440" dt="2025-08-27T14:40:03.641"/>
    <p1510:client id="{2E9073D0-D44E-9DAD-6C79-C4DEA9FB3C2B}" v="9" dt="2025-08-27T13:59:24.0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6"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pic>
        <p:nvPicPr>
          <p:cNvPr id="11" name="Google Shape;11;p2"/>
          <p:cNvPicPr preferRelativeResize="0"/>
          <p:nvPr/>
        </p:nvPicPr>
        <p:blipFill rotWithShape="1">
          <a:blip r:embed="rId2">
            <a:alphaModFix/>
          </a:blip>
          <a:srcRect t="9" b="9"/>
          <a:stretch/>
        </p:blipFill>
        <p:spPr>
          <a:xfrm>
            <a:off x="0" y="850"/>
            <a:ext cx="9144003" cy="5142649"/>
          </a:xfrm>
          <a:prstGeom prst="rect">
            <a:avLst/>
          </a:prstGeom>
          <a:noFill/>
          <a:ln>
            <a:noFill/>
          </a:ln>
        </p:spPr>
      </p:pic>
      <p:sp>
        <p:nvSpPr>
          <p:cNvPr id="12" name="Google Shape;12;p2"/>
          <p:cNvSpPr txBox="1">
            <a:spLocks noGrp="1"/>
          </p:cNvSpPr>
          <p:nvPr>
            <p:ph type="ctrTitle"/>
          </p:nvPr>
        </p:nvSpPr>
        <p:spPr>
          <a:xfrm>
            <a:off x="311706" y="2190070"/>
            <a:ext cx="8520600" cy="763500"/>
          </a:xfrm>
          <a:prstGeom prst="rect">
            <a:avLst/>
          </a:prstGeom>
        </p:spPr>
        <p:txBody>
          <a:bodyPr spcFirstLastPara="1" wrap="square" lIns="85450" tIns="85450" rIns="85450" bIns="85450" anchor="b" anchorCtr="0">
            <a:noAutofit/>
          </a:bodyPr>
          <a:lstStyle>
            <a:lvl1pPr lvl="0" algn="ctr">
              <a:spcBef>
                <a:spcPts val="0"/>
              </a:spcBef>
              <a:spcAft>
                <a:spcPts val="0"/>
              </a:spcAft>
              <a:buClr>
                <a:srgbClr val="FFFFFF"/>
              </a:buClr>
              <a:buSzPts val="4800"/>
              <a:buNone/>
              <a:defRPr sz="4800">
                <a:solidFill>
                  <a:srgbClr val="FFFFFF"/>
                </a:solidFill>
              </a:defRPr>
            </a:lvl1pPr>
            <a:lvl2pPr lvl="1" algn="ctr">
              <a:spcBef>
                <a:spcPts val="0"/>
              </a:spcBef>
              <a:spcAft>
                <a:spcPts val="0"/>
              </a:spcAft>
              <a:buClr>
                <a:srgbClr val="FFFFFF"/>
              </a:buClr>
              <a:buSzPts val="4900"/>
              <a:buNone/>
              <a:defRPr sz="4900">
                <a:solidFill>
                  <a:srgbClr val="FFFFFF"/>
                </a:solidFill>
              </a:defRPr>
            </a:lvl2pPr>
            <a:lvl3pPr lvl="2" algn="ctr">
              <a:spcBef>
                <a:spcPts val="0"/>
              </a:spcBef>
              <a:spcAft>
                <a:spcPts val="0"/>
              </a:spcAft>
              <a:buClr>
                <a:srgbClr val="FFFFFF"/>
              </a:buClr>
              <a:buSzPts val="4900"/>
              <a:buNone/>
              <a:defRPr sz="4900">
                <a:solidFill>
                  <a:srgbClr val="FFFFFF"/>
                </a:solidFill>
              </a:defRPr>
            </a:lvl3pPr>
            <a:lvl4pPr lvl="3" algn="ctr">
              <a:spcBef>
                <a:spcPts val="0"/>
              </a:spcBef>
              <a:spcAft>
                <a:spcPts val="0"/>
              </a:spcAft>
              <a:buClr>
                <a:srgbClr val="FFFFFF"/>
              </a:buClr>
              <a:buSzPts val="4900"/>
              <a:buNone/>
              <a:defRPr sz="4900">
                <a:solidFill>
                  <a:srgbClr val="FFFFFF"/>
                </a:solidFill>
              </a:defRPr>
            </a:lvl4pPr>
            <a:lvl5pPr lvl="4" algn="ctr">
              <a:spcBef>
                <a:spcPts val="0"/>
              </a:spcBef>
              <a:spcAft>
                <a:spcPts val="0"/>
              </a:spcAft>
              <a:buClr>
                <a:srgbClr val="FFFFFF"/>
              </a:buClr>
              <a:buSzPts val="4900"/>
              <a:buNone/>
              <a:defRPr sz="4900">
                <a:solidFill>
                  <a:srgbClr val="FFFFFF"/>
                </a:solidFill>
              </a:defRPr>
            </a:lvl5pPr>
            <a:lvl6pPr lvl="5" algn="ctr">
              <a:spcBef>
                <a:spcPts val="0"/>
              </a:spcBef>
              <a:spcAft>
                <a:spcPts val="0"/>
              </a:spcAft>
              <a:buClr>
                <a:srgbClr val="FFFFFF"/>
              </a:buClr>
              <a:buSzPts val="4900"/>
              <a:buNone/>
              <a:defRPr sz="4900">
                <a:solidFill>
                  <a:srgbClr val="FFFFFF"/>
                </a:solidFill>
              </a:defRPr>
            </a:lvl6pPr>
            <a:lvl7pPr lvl="6" algn="ctr">
              <a:spcBef>
                <a:spcPts val="0"/>
              </a:spcBef>
              <a:spcAft>
                <a:spcPts val="0"/>
              </a:spcAft>
              <a:buClr>
                <a:srgbClr val="FFFFFF"/>
              </a:buClr>
              <a:buSzPts val="4900"/>
              <a:buNone/>
              <a:defRPr sz="4900">
                <a:solidFill>
                  <a:srgbClr val="FFFFFF"/>
                </a:solidFill>
              </a:defRPr>
            </a:lvl7pPr>
            <a:lvl8pPr lvl="7" algn="ctr">
              <a:spcBef>
                <a:spcPts val="0"/>
              </a:spcBef>
              <a:spcAft>
                <a:spcPts val="0"/>
              </a:spcAft>
              <a:buClr>
                <a:srgbClr val="FFFFFF"/>
              </a:buClr>
              <a:buSzPts val="4900"/>
              <a:buNone/>
              <a:defRPr sz="4900">
                <a:solidFill>
                  <a:srgbClr val="FFFFFF"/>
                </a:solidFill>
              </a:defRPr>
            </a:lvl8pPr>
            <a:lvl9pPr lvl="8" algn="ctr">
              <a:spcBef>
                <a:spcPts val="0"/>
              </a:spcBef>
              <a:spcAft>
                <a:spcPts val="0"/>
              </a:spcAft>
              <a:buClr>
                <a:srgbClr val="FFFFFF"/>
              </a:buClr>
              <a:buSzPts val="4900"/>
              <a:buNone/>
              <a:defRPr sz="4900">
                <a:solidFill>
                  <a:srgbClr val="FFFFFF"/>
                </a:solidFill>
              </a:defRPr>
            </a:lvl9pPr>
          </a:lstStyle>
          <a:p>
            <a:endParaRPr/>
          </a:p>
        </p:txBody>
      </p:sp>
      <p:sp>
        <p:nvSpPr>
          <p:cNvPr id="13" name="Google Shape;13;p2"/>
          <p:cNvSpPr txBox="1">
            <a:spLocks noGrp="1"/>
          </p:cNvSpPr>
          <p:nvPr>
            <p:ph type="subTitle" idx="1"/>
          </p:nvPr>
        </p:nvSpPr>
        <p:spPr>
          <a:xfrm>
            <a:off x="311700" y="3041498"/>
            <a:ext cx="8520600" cy="792600"/>
          </a:xfrm>
          <a:prstGeom prst="rect">
            <a:avLst/>
          </a:prstGeom>
        </p:spPr>
        <p:txBody>
          <a:bodyPr spcFirstLastPara="1" wrap="square" lIns="85450" tIns="85450" rIns="85450" bIns="85450" anchor="t" anchorCtr="0">
            <a:noAutofit/>
          </a:bodyPr>
          <a:lstStyle>
            <a:lvl1pPr lvl="0" algn="ctr">
              <a:lnSpc>
                <a:spcPct val="100000"/>
              </a:lnSpc>
              <a:spcBef>
                <a:spcPts val="0"/>
              </a:spcBef>
              <a:spcAft>
                <a:spcPts val="0"/>
              </a:spcAft>
              <a:buClr>
                <a:srgbClr val="FFFFFF"/>
              </a:buClr>
              <a:buSzPts val="2600"/>
              <a:buNone/>
              <a:defRPr sz="2600">
                <a:solidFill>
                  <a:srgbClr val="FFFFFF"/>
                </a:solidFill>
              </a:defRPr>
            </a:lvl1pPr>
            <a:lvl2pPr lvl="1" algn="ctr">
              <a:lnSpc>
                <a:spcPct val="100000"/>
              </a:lnSpc>
              <a:spcBef>
                <a:spcPts val="0"/>
              </a:spcBef>
              <a:spcAft>
                <a:spcPts val="0"/>
              </a:spcAft>
              <a:buClr>
                <a:srgbClr val="FFFFFF"/>
              </a:buClr>
              <a:buSzPts val="2600"/>
              <a:buNone/>
              <a:defRPr sz="2600">
                <a:solidFill>
                  <a:srgbClr val="FFFFFF"/>
                </a:solidFill>
              </a:defRPr>
            </a:lvl2pPr>
            <a:lvl3pPr lvl="2" algn="ctr">
              <a:lnSpc>
                <a:spcPct val="100000"/>
              </a:lnSpc>
              <a:spcBef>
                <a:spcPts val="0"/>
              </a:spcBef>
              <a:spcAft>
                <a:spcPts val="0"/>
              </a:spcAft>
              <a:buClr>
                <a:srgbClr val="FFFFFF"/>
              </a:buClr>
              <a:buSzPts val="2600"/>
              <a:buNone/>
              <a:defRPr sz="2600">
                <a:solidFill>
                  <a:srgbClr val="FFFFFF"/>
                </a:solidFill>
              </a:defRPr>
            </a:lvl3pPr>
            <a:lvl4pPr lvl="3" algn="ctr">
              <a:lnSpc>
                <a:spcPct val="100000"/>
              </a:lnSpc>
              <a:spcBef>
                <a:spcPts val="0"/>
              </a:spcBef>
              <a:spcAft>
                <a:spcPts val="0"/>
              </a:spcAft>
              <a:buClr>
                <a:srgbClr val="FFFFFF"/>
              </a:buClr>
              <a:buSzPts val="2600"/>
              <a:buNone/>
              <a:defRPr sz="2600">
                <a:solidFill>
                  <a:srgbClr val="FFFFFF"/>
                </a:solidFill>
              </a:defRPr>
            </a:lvl4pPr>
            <a:lvl5pPr lvl="4" algn="ctr">
              <a:lnSpc>
                <a:spcPct val="100000"/>
              </a:lnSpc>
              <a:spcBef>
                <a:spcPts val="0"/>
              </a:spcBef>
              <a:spcAft>
                <a:spcPts val="0"/>
              </a:spcAft>
              <a:buClr>
                <a:srgbClr val="FFFFFF"/>
              </a:buClr>
              <a:buSzPts val="2600"/>
              <a:buNone/>
              <a:defRPr sz="2600">
                <a:solidFill>
                  <a:srgbClr val="FFFFFF"/>
                </a:solidFill>
              </a:defRPr>
            </a:lvl5pPr>
            <a:lvl6pPr lvl="5" algn="ctr">
              <a:lnSpc>
                <a:spcPct val="100000"/>
              </a:lnSpc>
              <a:spcBef>
                <a:spcPts val="0"/>
              </a:spcBef>
              <a:spcAft>
                <a:spcPts val="0"/>
              </a:spcAft>
              <a:buClr>
                <a:srgbClr val="FFFFFF"/>
              </a:buClr>
              <a:buSzPts val="2600"/>
              <a:buNone/>
              <a:defRPr sz="2600">
                <a:solidFill>
                  <a:srgbClr val="FFFFFF"/>
                </a:solidFill>
              </a:defRPr>
            </a:lvl6pPr>
            <a:lvl7pPr lvl="6" algn="ctr">
              <a:lnSpc>
                <a:spcPct val="100000"/>
              </a:lnSpc>
              <a:spcBef>
                <a:spcPts val="0"/>
              </a:spcBef>
              <a:spcAft>
                <a:spcPts val="0"/>
              </a:spcAft>
              <a:buClr>
                <a:srgbClr val="FFFFFF"/>
              </a:buClr>
              <a:buSzPts val="2600"/>
              <a:buNone/>
              <a:defRPr sz="2600">
                <a:solidFill>
                  <a:srgbClr val="FFFFFF"/>
                </a:solidFill>
              </a:defRPr>
            </a:lvl7pPr>
            <a:lvl8pPr lvl="7" algn="ctr">
              <a:lnSpc>
                <a:spcPct val="100000"/>
              </a:lnSpc>
              <a:spcBef>
                <a:spcPts val="0"/>
              </a:spcBef>
              <a:spcAft>
                <a:spcPts val="0"/>
              </a:spcAft>
              <a:buClr>
                <a:srgbClr val="FFFFFF"/>
              </a:buClr>
              <a:buSzPts val="2600"/>
              <a:buNone/>
              <a:defRPr sz="2600">
                <a:solidFill>
                  <a:srgbClr val="FFFFFF"/>
                </a:solidFill>
              </a:defRPr>
            </a:lvl8pPr>
            <a:lvl9pPr lvl="8" algn="ctr">
              <a:lnSpc>
                <a:spcPct val="100000"/>
              </a:lnSpc>
              <a:spcBef>
                <a:spcPts val="0"/>
              </a:spcBef>
              <a:spcAft>
                <a:spcPts val="0"/>
              </a:spcAft>
              <a:buClr>
                <a:srgbClr val="FFFFFF"/>
              </a:buClr>
              <a:buSzPts val="2600"/>
              <a:buNone/>
              <a:defRPr sz="2600">
                <a:solidFill>
                  <a:srgbClr val="FFFFFF"/>
                </a:solidFill>
              </a:defRPr>
            </a:lvl9pPr>
          </a:lstStyle>
          <a:p>
            <a:endParaRPr/>
          </a:p>
        </p:txBody>
      </p:sp>
      <p:sp>
        <p:nvSpPr>
          <p:cNvPr id="14" name="Google Shape;14;p2"/>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106125"/>
            <a:ext cx="8520600" cy="1963500"/>
          </a:xfrm>
          <a:prstGeom prst="rect">
            <a:avLst/>
          </a:prstGeom>
        </p:spPr>
        <p:txBody>
          <a:bodyPr spcFirstLastPara="1" wrap="square" lIns="85450" tIns="85450" rIns="85450" bIns="85450" anchor="b" anchorCtr="0">
            <a:noAutofit/>
          </a:bodyPr>
          <a:lstStyle>
            <a:lvl1pPr lvl="0" algn="ctr">
              <a:spcBef>
                <a:spcPts val="0"/>
              </a:spcBef>
              <a:spcAft>
                <a:spcPts val="0"/>
              </a:spcAft>
              <a:buSzPts val="11200"/>
              <a:buNone/>
              <a:defRPr sz="11200"/>
            </a:lvl1pPr>
            <a:lvl2pPr lvl="1" algn="ctr">
              <a:spcBef>
                <a:spcPts val="0"/>
              </a:spcBef>
              <a:spcAft>
                <a:spcPts val="0"/>
              </a:spcAft>
              <a:buSzPts val="11200"/>
              <a:buNone/>
              <a:defRPr sz="11200"/>
            </a:lvl2pPr>
            <a:lvl3pPr lvl="2" algn="ctr">
              <a:spcBef>
                <a:spcPts val="0"/>
              </a:spcBef>
              <a:spcAft>
                <a:spcPts val="0"/>
              </a:spcAft>
              <a:buSzPts val="11200"/>
              <a:buNone/>
              <a:defRPr sz="11200"/>
            </a:lvl3pPr>
            <a:lvl4pPr lvl="3" algn="ctr">
              <a:spcBef>
                <a:spcPts val="0"/>
              </a:spcBef>
              <a:spcAft>
                <a:spcPts val="0"/>
              </a:spcAft>
              <a:buSzPts val="11200"/>
              <a:buNone/>
              <a:defRPr sz="11200"/>
            </a:lvl4pPr>
            <a:lvl5pPr lvl="4" algn="ctr">
              <a:spcBef>
                <a:spcPts val="0"/>
              </a:spcBef>
              <a:spcAft>
                <a:spcPts val="0"/>
              </a:spcAft>
              <a:buSzPts val="11200"/>
              <a:buNone/>
              <a:defRPr sz="11200"/>
            </a:lvl5pPr>
            <a:lvl6pPr lvl="5" algn="ctr">
              <a:spcBef>
                <a:spcPts val="0"/>
              </a:spcBef>
              <a:spcAft>
                <a:spcPts val="0"/>
              </a:spcAft>
              <a:buSzPts val="11200"/>
              <a:buNone/>
              <a:defRPr sz="11200"/>
            </a:lvl6pPr>
            <a:lvl7pPr lvl="6" algn="ctr">
              <a:spcBef>
                <a:spcPts val="0"/>
              </a:spcBef>
              <a:spcAft>
                <a:spcPts val="0"/>
              </a:spcAft>
              <a:buSzPts val="11200"/>
              <a:buNone/>
              <a:defRPr sz="11200"/>
            </a:lvl7pPr>
            <a:lvl8pPr lvl="7" algn="ctr">
              <a:spcBef>
                <a:spcPts val="0"/>
              </a:spcBef>
              <a:spcAft>
                <a:spcPts val="0"/>
              </a:spcAft>
              <a:buSzPts val="11200"/>
              <a:buNone/>
              <a:defRPr sz="11200"/>
            </a:lvl8pPr>
            <a:lvl9pPr lvl="8" algn="ctr">
              <a:spcBef>
                <a:spcPts val="0"/>
              </a:spcBef>
              <a:spcAft>
                <a:spcPts val="0"/>
              </a:spcAft>
              <a:buSzPts val="11200"/>
              <a:buNone/>
              <a:defRPr sz="11200"/>
            </a:lvl9pPr>
          </a:lstStyle>
          <a:p>
            <a:r>
              <a:t>xx%</a:t>
            </a:r>
          </a:p>
        </p:txBody>
      </p:sp>
      <p:sp>
        <p:nvSpPr>
          <p:cNvPr id="48" name="Google Shape;48;p11"/>
          <p:cNvSpPr txBox="1">
            <a:spLocks noGrp="1"/>
          </p:cNvSpPr>
          <p:nvPr>
            <p:ph type="body" idx="1"/>
          </p:nvPr>
        </p:nvSpPr>
        <p:spPr>
          <a:xfrm>
            <a:off x="311700" y="3152225"/>
            <a:ext cx="8520600" cy="1300800"/>
          </a:xfrm>
          <a:prstGeom prst="rect">
            <a:avLst/>
          </a:prstGeom>
        </p:spPr>
        <p:txBody>
          <a:bodyPr spcFirstLastPara="1" wrap="square" lIns="85450" tIns="85450" rIns="85450" bIns="85450" anchor="t" anchorCtr="0">
            <a:noAutofit/>
          </a:bodyPr>
          <a:lstStyle>
            <a:lvl1pPr marL="457200" lvl="0" indent="-336550" algn="ctr">
              <a:spcBef>
                <a:spcPts val="0"/>
              </a:spcBef>
              <a:spcAft>
                <a:spcPts val="0"/>
              </a:spcAft>
              <a:buSzPts val="1700"/>
              <a:buChar char="●"/>
              <a:defRPr/>
            </a:lvl1pPr>
            <a:lvl2pPr marL="914400" lvl="1" indent="-311150" algn="ctr">
              <a:spcBef>
                <a:spcPts val="1500"/>
              </a:spcBef>
              <a:spcAft>
                <a:spcPts val="0"/>
              </a:spcAft>
              <a:buSzPts val="1300"/>
              <a:buChar char="○"/>
              <a:defRPr/>
            </a:lvl2pPr>
            <a:lvl3pPr marL="1371600" lvl="2" indent="-311150" algn="ctr">
              <a:spcBef>
                <a:spcPts val="1500"/>
              </a:spcBef>
              <a:spcAft>
                <a:spcPts val="0"/>
              </a:spcAft>
              <a:buSzPts val="1300"/>
              <a:buChar char="■"/>
              <a:defRPr/>
            </a:lvl3pPr>
            <a:lvl4pPr marL="1828800" lvl="3" indent="-311150" algn="ctr">
              <a:spcBef>
                <a:spcPts val="1500"/>
              </a:spcBef>
              <a:spcAft>
                <a:spcPts val="0"/>
              </a:spcAft>
              <a:buSzPts val="1300"/>
              <a:buChar char="●"/>
              <a:defRPr/>
            </a:lvl4pPr>
            <a:lvl5pPr marL="2286000" lvl="4" indent="-311150" algn="ctr">
              <a:spcBef>
                <a:spcPts val="1500"/>
              </a:spcBef>
              <a:spcAft>
                <a:spcPts val="0"/>
              </a:spcAft>
              <a:buSzPts val="1300"/>
              <a:buChar char="○"/>
              <a:defRPr/>
            </a:lvl5pPr>
            <a:lvl6pPr marL="2743200" lvl="5" indent="-311150" algn="ctr">
              <a:spcBef>
                <a:spcPts val="1500"/>
              </a:spcBef>
              <a:spcAft>
                <a:spcPts val="0"/>
              </a:spcAft>
              <a:buSzPts val="1300"/>
              <a:buChar char="■"/>
              <a:defRPr/>
            </a:lvl6pPr>
            <a:lvl7pPr marL="3200400" lvl="6" indent="-311150" algn="ctr">
              <a:spcBef>
                <a:spcPts val="1500"/>
              </a:spcBef>
              <a:spcAft>
                <a:spcPts val="0"/>
              </a:spcAft>
              <a:buSzPts val="1300"/>
              <a:buChar char="●"/>
              <a:defRPr/>
            </a:lvl7pPr>
            <a:lvl8pPr marL="3657600" lvl="7" indent="-311150" algn="ctr">
              <a:spcBef>
                <a:spcPts val="1500"/>
              </a:spcBef>
              <a:spcAft>
                <a:spcPts val="0"/>
              </a:spcAft>
              <a:buSzPts val="1300"/>
              <a:buChar char="○"/>
              <a:defRPr/>
            </a:lvl8pPr>
            <a:lvl9pPr marL="4114800" lvl="8" indent="-311150" algn="ctr">
              <a:spcBef>
                <a:spcPts val="1500"/>
              </a:spcBef>
              <a:spcAft>
                <a:spcPts val="1500"/>
              </a:spcAft>
              <a:buSzPts val="1300"/>
              <a:buChar char="■"/>
              <a:defRPr/>
            </a:lvl9pPr>
          </a:lstStyle>
          <a:p>
            <a:endParaRPr/>
          </a:p>
        </p:txBody>
      </p:sp>
      <p:sp>
        <p:nvSpPr>
          <p:cNvPr id="49" name="Google Shape;49;p11"/>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28/08/2025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85853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311700" y="2150850"/>
            <a:ext cx="8520600" cy="841800"/>
          </a:xfrm>
          <a:prstGeom prst="rect">
            <a:avLst/>
          </a:prstGeom>
        </p:spPr>
        <p:txBody>
          <a:bodyPr spcFirstLastPara="1" wrap="square" lIns="85450" tIns="85450" rIns="85450" bIns="85450" anchor="ctr" anchorCtr="0">
            <a:noAutofit/>
          </a:bodyPr>
          <a:lstStyle>
            <a:lvl1pPr lvl="0" algn="ctr">
              <a:spcBef>
                <a:spcPts val="0"/>
              </a:spcBef>
              <a:spcAft>
                <a:spcPts val="0"/>
              </a:spcAft>
              <a:buSzPts val="3300"/>
              <a:buNone/>
              <a:defRPr sz="3300"/>
            </a:lvl1pPr>
            <a:lvl2pPr lvl="1" algn="ctr">
              <a:spcBef>
                <a:spcPts val="0"/>
              </a:spcBef>
              <a:spcAft>
                <a:spcPts val="0"/>
              </a:spcAft>
              <a:buSzPts val="3300"/>
              <a:buNone/>
              <a:defRPr sz="3300"/>
            </a:lvl2pPr>
            <a:lvl3pPr lvl="2" algn="ctr">
              <a:spcBef>
                <a:spcPts val="0"/>
              </a:spcBef>
              <a:spcAft>
                <a:spcPts val="0"/>
              </a:spcAft>
              <a:buSzPts val="3300"/>
              <a:buNone/>
              <a:defRPr sz="3300"/>
            </a:lvl3pPr>
            <a:lvl4pPr lvl="3" algn="ctr">
              <a:spcBef>
                <a:spcPts val="0"/>
              </a:spcBef>
              <a:spcAft>
                <a:spcPts val="0"/>
              </a:spcAft>
              <a:buSzPts val="3300"/>
              <a:buNone/>
              <a:defRPr sz="3300"/>
            </a:lvl4pPr>
            <a:lvl5pPr lvl="4" algn="ctr">
              <a:spcBef>
                <a:spcPts val="0"/>
              </a:spcBef>
              <a:spcAft>
                <a:spcPts val="0"/>
              </a:spcAft>
              <a:buSzPts val="3300"/>
              <a:buNone/>
              <a:defRPr sz="3300"/>
            </a:lvl5pPr>
            <a:lvl6pPr lvl="5" algn="ctr">
              <a:spcBef>
                <a:spcPts val="0"/>
              </a:spcBef>
              <a:spcAft>
                <a:spcPts val="0"/>
              </a:spcAft>
              <a:buSzPts val="3300"/>
              <a:buNone/>
              <a:defRPr sz="3300"/>
            </a:lvl6pPr>
            <a:lvl7pPr lvl="6" algn="ctr">
              <a:spcBef>
                <a:spcPts val="0"/>
              </a:spcBef>
              <a:spcAft>
                <a:spcPts val="0"/>
              </a:spcAft>
              <a:buSzPts val="3300"/>
              <a:buNone/>
              <a:defRPr sz="3300"/>
            </a:lvl7pPr>
            <a:lvl8pPr lvl="7" algn="ctr">
              <a:spcBef>
                <a:spcPts val="0"/>
              </a:spcBef>
              <a:spcAft>
                <a:spcPts val="0"/>
              </a:spcAft>
              <a:buSzPts val="3300"/>
              <a:buNone/>
              <a:defRPr sz="3300"/>
            </a:lvl8pPr>
            <a:lvl9pPr lvl="8" algn="ctr">
              <a:spcBef>
                <a:spcPts val="0"/>
              </a:spcBef>
              <a:spcAft>
                <a:spcPts val="0"/>
              </a:spcAft>
              <a:buSzPts val="3300"/>
              <a:buNone/>
              <a:defRPr sz="3300"/>
            </a:lvl9pPr>
          </a:lstStyle>
          <a:p>
            <a:endParaRPr/>
          </a:p>
        </p:txBody>
      </p:sp>
      <p:sp>
        <p:nvSpPr>
          <p:cNvPr id="17" name="Google Shape;17;p3"/>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445025"/>
            <a:ext cx="8520600" cy="572700"/>
          </a:xfrm>
          <a:prstGeom prst="rect">
            <a:avLst/>
          </a:prstGeom>
        </p:spPr>
        <p:txBody>
          <a:bodyPr spcFirstLastPara="1" wrap="square" lIns="85450" tIns="85450" rIns="85450" bIns="85450" anchor="t" anchorCtr="0">
            <a:noAutofit/>
          </a:bodyPr>
          <a:lstStyle>
            <a:lvl1pPr lvl="0">
              <a:spcBef>
                <a:spcPts val="0"/>
              </a:spcBef>
              <a:spcAft>
                <a:spcPts val="0"/>
              </a:spcAft>
              <a:buSzPts val="2600"/>
              <a:buNone/>
              <a:defRPr/>
            </a:lvl1pPr>
            <a:lvl2pPr lvl="1">
              <a:spcBef>
                <a:spcPts val="0"/>
              </a:spcBef>
              <a:spcAft>
                <a:spcPts val="0"/>
              </a:spcAft>
              <a:buSzPts val="2600"/>
              <a:buNone/>
              <a:defRPr/>
            </a:lvl2pPr>
            <a:lvl3pPr lvl="2">
              <a:spcBef>
                <a:spcPts val="0"/>
              </a:spcBef>
              <a:spcAft>
                <a:spcPts val="0"/>
              </a:spcAft>
              <a:buSzPts val="2600"/>
              <a:buNone/>
              <a:defRPr/>
            </a:lvl3pPr>
            <a:lvl4pPr lvl="3">
              <a:spcBef>
                <a:spcPts val="0"/>
              </a:spcBef>
              <a:spcAft>
                <a:spcPts val="0"/>
              </a:spcAft>
              <a:buSzPts val="2600"/>
              <a:buNone/>
              <a:defRPr/>
            </a:lvl4pPr>
            <a:lvl5pPr lvl="4">
              <a:spcBef>
                <a:spcPts val="0"/>
              </a:spcBef>
              <a:spcAft>
                <a:spcPts val="0"/>
              </a:spcAft>
              <a:buSzPts val="2600"/>
              <a:buNone/>
              <a:defRPr/>
            </a:lvl5pPr>
            <a:lvl6pPr lvl="5">
              <a:spcBef>
                <a:spcPts val="0"/>
              </a:spcBef>
              <a:spcAft>
                <a:spcPts val="0"/>
              </a:spcAft>
              <a:buSzPts val="2600"/>
              <a:buNone/>
              <a:defRPr/>
            </a:lvl6pPr>
            <a:lvl7pPr lvl="6">
              <a:spcBef>
                <a:spcPts val="0"/>
              </a:spcBef>
              <a:spcAft>
                <a:spcPts val="0"/>
              </a:spcAft>
              <a:buSzPts val="2600"/>
              <a:buNone/>
              <a:defRPr/>
            </a:lvl7pPr>
            <a:lvl8pPr lvl="7">
              <a:spcBef>
                <a:spcPts val="0"/>
              </a:spcBef>
              <a:spcAft>
                <a:spcPts val="0"/>
              </a:spcAft>
              <a:buSzPts val="2600"/>
              <a:buNone/>
              <a:defRPr/>
            </a:lvl8pPr>
            <a:lvl9pPr lvl="8">
              <a:spcBef>
                <a:spcPts val="0"/>
              </a:spcBef>
              <a:spcAft>
                <a:spcPts val="0"/>
              </a:spcAft>
              <a:buSzPts val="2600"/>
              <a:buNone/>
              <a:defRPr/>
            </a:lvl9pPr>
          </a:lstStyle>
          <a:p>
            <a:endParaRPr/>
          </a:p>
        </p:txBody>
      </p:sp>
      <p:sp>
        <p:nvSpPr>
          <p:cNvPr id="20" name="Google Shape;20;p4"/>
          <p:cNvSpPr txBox="1">
            <a:spLocks noGrp="1"/>
          </p:cNvSpPr>
          <p:nvPr>
            <p:ph type="body" idx="1"/>
          </p:nvPr>
        </p:nvSpPr>
        <p:spPr>
          <a:xfrm>
            <a:off x="311700" y="1152475"/>
            <a:ext cx="8520600" cy="3416400"/>
          </a:xfrm>
          <a:prstGeom prst="rect">
            <a:avLst/>
          </a:prstGeom>
        </p:spPr>
        <p:txBody>
          <a:bodyPr spcFirstLastPara="1" wrap="square" lIns="85450" tIns="85450" rIns="85450" bIns="85450" anchor="t" anchorCtr="0">
            <a:noAutofit/>
          </a:bodyPr>
          <a:lstStyle>
            <a:lvl1pPr marL="457200" lvl="0" indent="-336550">
              <a:spcBef>
                <a:spcPts val="0"/>
              </a:spcBef>
              <a:spcAft>
                <a:spcPts val="0"/>
              </a:spcAft>
              <a:buClr>
                <a:srgbClr val="000000"/>
              </a:buClr>
              <a:buSzPts val="1700"/>
              <a:buChar char="●"/>
              <a:defRPr>
                <a:solidFill>
                  <a:srgbClr val="000000"/>
                </a:solidFill>
              </a:defRPr>
            </a:lvl1pPr>
            <a:lvl2pPr marL="914400" lvl="1" indent="-311150">
              <a:spcBef>
                <a:spcPts val="1500"/>
              </a:spcBef>
              <a:spcAft>
                <a:spcPts val="0"/>
              </a:spcAft>
              <a:buClr>
                <a:srgbClr val="000000"/>
              </a:buClr>
              <a:buSzPts val="1300"/>
              <a:buChar char="○"/>
              <a:defRPr>
                <a:solidFill>
                  <a:srgbClr val="000000"/>
                </a:solidFill>
              </a:defRPr>
            </a:lvl2pPr>
            <a:lvl3pPr marL="1371600" lvl="2" indent="-311150">
              <a:spcBef>
                <a:spcPts val="1500"/>
              </a:spcBef>
              <a:spcAft>
                <a:spcPts val="0"/>
              </a:spcAft>
              <a:buClr>
                <a:srgbClr val="000000"/>
              </a:buClr>
              <a:buSzPts val="1300"/>
              <a:buChar char="■"/>
              <a:defRPr>
                <a:solidFill>
                  <a:srgbClr val="000000"/>
                </a:solidFill>
              </a:defRPr>
            </a:lvl3pPr>
            <a:lvl4pPr marL="1828800" lvl="3" indent="-311150">
              <a:spcBef>
                <a:spcPts val="1500"/>
              </a:spcBef>
              <a:spcAft>
                <a:spcPts val="0"/>
              </a:spcAft>
              <a:buClr>
                <a:srgbClr val="000000"/>
              </a:buClr>
              <a:buSzPts val="1300"/>
              <a:buChar char="●"/>
              <a:defRPr>
                <a:solidFill>
                  <a:srgbClr val="000000"/>
                </a:solidFill>
              </a:defRPr>
            </a:lvl4pPr>
            <a:lvl5pPr marL="2286000" lvl="4" indent="-311150">
              <a:spcBef>
                <a:spcPts val="1500"/>
              </a:spcBef>
              <a:spcAft>
                <a:spcPts val="0"/>
              </a:spcAft>
              <a:buClr>
                <a:srgbClr val="000000"/>
              </a:buClr>
              <a:buSzPts val="1300"/>
              <a:buChar char="○"/>
              <a:defRPr>
                <a:solidFill>
                  <a:srgbClr val="000000"/>
                </a:solidFill>
              </a:defRPr>
            </a:lvl5pPr>
            <a:lvl6pPr marL="2743200" lvl="5" indent="-311150">
              <a:spcBef>
                <a:spcPts val="1500"/>
              </a:spcBef>
              <a:spcAft>
                <a:spcPts val="0"/>
              </a:spcAft>
              <a:buClr>
                <a:srgbClr val="000000"/>
              </a:buClr>
              <a:buSzPts val="1300"/>
              <a:buChar char="■"/>
              <a:defRPr>
                <a:solidFill>
                  <a:srgbClr val="000000"/>
                </a:solidFill>
              </a:defRPr>
            </a:lvl6pPr>
            <a:lvl7pPr marL="3200400" lvl="6" indent="-311150">
              <a:spcBef>
                <a:spcPts val="1500"/>
              </a:spcBef>
              <a:spcAft>
                <a:spcPts val="0"/>
              </a:spcAft>
              <a:buClr>
                <a:srgbClr val="000000"/>
              </a:buClr>
              <a:buSzPts val="1300"/>
              <a:buChar char="●"/>
              <a:defRPr>
                <a:solidFill>
                  <a:srgbClr val="000000"/>
                </a:solidFill>
              </a:defRPr>
            </a:lvl7pPr>
            <a:lvl8pPr marL="3657600" lvl="7" indent="-311150">
              <a:spcBef>
                <a:spcPts val="1500"/>
              </a:spcBef>
              <a:spcAft>
                <a:spcPts val="0"/>
              </a:spcAft>
              <a:buClr>
                <a:srgbClr val="000000"/>
              </a:buClr>
              <a:buSzPts val="1300"/>
              <a:buChar char="○"/>
              <a:defRPr>
                <a:solidFill>
                  <a:srgbClr val="000000"/>
                </a:solidFill>
              </a:defRPr>
            </a:lvl8pPr>
            <a:lvl9pPr marL="4114800" lvl="8" indent="-311150">
              <a:spcBef>
                <a:spcPts val="1500"/>
              </a:spcBef>
              <a:spcAft>
                <a:spcPts val="1500"/>
              </a:spcAft>
              <a:buClr>
                <a:srgbClr val="000000"/>
              </a:buClr>
              <a:buSzPts val="1300"/>
              <a:buChar char="■"/>
              <a:defRPr>
                <a:solidFill>
                  <a:srgbClr val="000000"/>
                </a:solidFill>
              </a:defRPr>
            </a:lvl9pPr>
          </a:lstStyle>
          <a:p>
            <a:endParaRPr/>
          </a:p>
        </p:txBody>
      </p:sp>
      <p:sp>
        <p:nvSpPr>
          <p:cNvPr id="21" name="Google Shape;21;p4"/>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p:spPr>
        <p:txBody>
          <a:bodyPr spcFirstLastPara="1" wrap="square" lIns="85450" tIns="85450" rIns="85450" bIns="85450" anchor="t" anchorCtr="0">
            <a:noAutofit/>
          </a:bodyPr>
          <a:lstStyle>
            <a:lvl1pPr lvl="0">
              <a:spcBef>
                <a:spcPts val="0"/>
              </a:spcBef>
              <a:spcAft>
                <a:spcPts val="0"/>
              </a:spcAft>
              <a:buClr>
                <a:srgbClr val="000000"/>
              </a:buClr>
              <a:buSzPts val="2600"/>
              <a:buNone/>
              <a:defRPr>
                <a:solidFill>
                  <a:srgbClr val="000000"/>
                </a:solidFill>
              </a:defRPr>
            </a:lvl1pPr>
            <a:lvl2pPr lvl="1">
              <a:spcBef>
                <a:spcPts val="0"/>
              </a:spcBef>
              <a:spcAft>
                <a:spcPts val="0"/>
              </a:spcAft>
              <a:buClr>
                <a:srgbClr val="000000"/>
              </a:buClr>
              <a:buSzPts val="2600"/>
              <a:buNone/>
              <a:defRPr>
                <a:solidFill>
                  <a:srgbClr val="000000"/>
                </a:solidFill>
              </a:defRPr>
            </a:lvl2pPr>
            <a:lvl3pPr lvl="2">
              <a:spcBef>
                <a:spcPts val="0"/>
              </a:spcBef>
              <a:spcAft>
                <a:spcPts val="0"/>
              </a:spcAft>
              <a:buClr>
                <a:srgbClr val="000000"/>
              </a:buClr>
              <a:buSzPts val="2600"/>
              <a:buNone/>
              <a:defRPr>
                <a:solidFill>
                  <a:srgbClr val="000000"/>
                </a:solidFill>
              </a:defRPr>
            </a:lvl3pPr>
            <a:lvl4pPr lvl="3">
              <a:spcBef>
                <a:spcPts val="0"/>
              </a:spcBef>
              <a:spcAft>
                <a:spcPts val="0"/>
              </a:spcAft>
              <a:buClr>
                <a:srgbClr val="000000"/>
              </a:buClr>
              <a:buSzPts val="2600"/>
              <a:buNone/>
              <a:defRPr>
                <a:solidFill>
                  <a:srgbClr val="000000"/>
                </a:solidFill>
              </a:defRPr>
            </a:lvl4pPr>
            <a:lvl5pPr lvl="4">
              <a:spcBef>
                <a:spcPts val="0"/>
              </a:spcBef>
              <a:spcAft>
                <a:spcPts val="0"/>
              </a:spcAft>
              <a:buClr>
                <a:srgbClr val="000000"/>
              </a:buClr>
              <a:buSzPts val="2600"/>
              <a:buNone/>
              <a:defRPr>
                <a:solidFill>
                  <a:srgbClr val="000000"/>
                </a:solidFill>
              </a:defRPr>
            </a:lvl5pPr>
            <a:lvl6pPr lvl="5">
              <a:spcBef>
                <a:spcPts val="0"/>
              </a:spcBef>
              <a:spcAft>
                <a:spcPts val="0"/>
              </a:spcAft>
              <a:buClr>
                <a:srgbClr val="000000"/>
              </a:buClr>
              <a:buSzPts val="2600"/>
              <a:buNone/>
              <a:defRPr>
                <a:solidFill>
                  <a:srgbClr val="000000"/>
                </a:solidFill>
              </a:defRPr>
            </a:lvl6pPr>
            <a:lvl7pPr lvl="6">
              <a:spcBef>
                <a:spcPts val="0"/>
              </a:spcBef>
              <a:spcAft>
                <a:spcPts val="0"/>
              </a:spcAft>
              <a:buClr>
                <a:srgbClr val="000000"/>
              </a:buClr>
              <a:buSzPts val="2600"/>
              <a:buNone/>
              <a:defRPr>
                <a:solidFill>
                  <a:srgbClr val="000000"/>
                </a:solidFill>
              </a:defRPr>
            </a:lvl7pPr>
            <a:lvl8pPr lvl="7">
              <a:spcBef>
                <a:spcPts val="0"/>
              </a:spcBef>
              <a:spcAft>
                <a:spcPts val="0"/>
              </a:spcAft>
              <a:buClr>
                <a:srgbClr val="000000"/>
              </a:buClr>
              <a:buSzPts val="2600"/>
              <a:buNone/>
              <a:defRPr>
                <a:solidFill>
                  <a:srgbClr val="000000"/>
                </a:solidFill>
              </a:defRPr>
            </a:lvl8pPr>
            <a:lvl9pPr lvl="8">
              <a:spcBef>
                <a:spcPts val="0"/>
              </a:spcBef>
              <a:spcAft>
                <a:spcPts val="0"/>
              </a:spcAft>
              <a:buClr>
                <a:srgbClr val="000000"/>
              </a:buClr>
              <a:buSzPts val="2600"/>
              <a:buNone/>
              <a:defRPr>
                <a:solidFill>
                  <a:srgbClr val="000000"/>
                </a:solidFill>
              </a:defRPr>
            </a:lvl9pPr>
          </a:lstStyle>
          <a:p>
            <a:endParaRPr/>
          </a:p>
        </p:txBody>
      </p:sp>
      <p:sp>
        <p:nvSpPr>
          <p:cNvPr id="24" name="Google Shape;24;p5"/>
          <p:cNvSpPr txBox="1">
            <a:spLocks noGrp="1"/>
          </p:cNvSpPr>
          <p:nvPr>
            <p:ph type="body" idx="1"/>
          </p:nvPr>
        </p:nvSpPr>
        <p:spPr>
          <a:xfrm>
            <a:off x="311700" y="1152475"/>
            <a:ext cx="3999900" cy="3416400"/>
          </a:xfrm>
          <a:prstGeom prst="rect">
            <a:avLst/>
          </a:prstGeom>
        </p:spPr>
        <p:txBody>
          <a:bodyPr spcFirstLastPara="1" wrap="square" lIns="85450" tIns="85450" rIns="85450" bIns="85450" anchor="t" anchorCtr="0">
            <a:noAutofit/>
          </a:bodyPr>
          <a:lstStyle>
            <a:lvl1pPr marL="457200" lvl="0" indent="-311150">
              <a:spcBef>
                <a:spcPts val="0"/>
              </a:spcBef>
              <a:spcAft>
                <a:spcPts val="0"/>
              </a:spcAft>
              <a:buClr>
                <a:srgbClr val="000000"/>
              </a:buClr>
              <a:buSzPts val="1300"/>
              <a:buChar char="●"/>
              <a:defRPr sz="1300">
                <a:solidFill>
                  <a:srgbClr val="000000"/>
                </a:solidFill>
              </a:defRPr>
            </a:lvl1pPr>
            <a:lvl2pPr marL="914400" lvl="1" indent="-298450">
              <a:spcBef>
                <a:spcPts val="1500"/>
              </a:spcBef>
              <a:spcAft>
                <a:spcPts val="0"/>
              </a:spcAft>
              <a:buClr>
                <a:srgbClr val="000000"/>
              </a:buClr>
              <a:buSzPts val="1100"/>
              <a:buChar char="○"/>
              <a:defRPr sz="1100">
                <a:solidFill>
                  <a:srgbClr val="000000"/>
                </a:solidFill>
              </a:defRPr>
            </a:lvl2pPr>
            <a:lvl3pPr marL="1371600" lvl="2" indent="-298450">
              <a:spcBef>
                <a:spcPts val="1500"/>
              </a:spcBef>
              <a:spcAft>
                <a:spcPts val="0"/>
              </a:spcAft>
              <a:buClr>
                <a:srgbClr val="000000"/>
              </a:buClr>
              <a:buSzPts val="1100"/>
              <a:buChar char="■"/>
              <a:defRPr sz="1100">
                <a:solidFill>
                  <a:srgbClr val="000000"/>
                </a:solidFill>
              </a:defRPr>
            </a:lvl3pPr>
            <a:lvl4pPr marL="1828800" lvl="3" indent="-298450">
              <a:spcBef>
                <a:spcPts val="1500"/>
              </a:spcBef>
              <a:spcAft>
                <a:spcPts val="0"/>
              </a:spcAft>
              <a:buClr>
                <a:srgbClr val="000000"/>
              </a:buClr>
              <a:buSzPts val="1100"/>
              <a:buChar char="●"/>
              <a:defRPr sz="1100">
                <a:solidFill>
                  <a:srgbClr val="000000"/>
                </a:solidFill>
              </a:defRPr>
            </a:lvl4pPr>
            <a:lvl5pPr marL="2286000" lvl="4" indent="-298450">
              <a:spcBef>
                <a:spcPts val="1500"/>
              </a:spcBef>
              <a:spcAft>
                <a:spcPts val="0"/>
              </a:spcAft>
              <a:buClr>
                <a:srgbClr val="000000"/>
              </a:buClr>
              <a:buSzPts val="1100"/>
              <a:buChar char="○"/>
              <a:defRPr sz="1100">
                <a:solidFill>
                  <a:srgbClr val="000000"/>
                </a:solidFill>
              </a:defRPr>
            </a:lvl5pPr>
            <a:lvl6pPr marL="2743200" lvl="5" indent="-298450">
              <a:spcBef>
                <a:spcPts val="1500"/>
              </a:spcBef>
              <a:spcAft>
                <a:spcPts val="0"/>
              </a:spcAft>
              <a:buClr>
                <a:srgbClr val="000000"/>
              </a:buClr>
              <a:buSzPts val="1100"/>
              <a:buChar char="■"/>
              <a:defRPr sz="1100">
                <a:solidFill>
                  <a:srgbClr val="000000"/>
                </a:solidFill>
              </a:defRPr>
            </a:lvl6pPr>
            <a:lvl7pPr marL="3200400" lvl="6" indent="-298450">
              <a:spcBef>
                <a:spcPts val="1500"/>
              </a:spcBef>
              <a:spcAft>
                <a:spcPts val="0"/>
              </a:spcAft>
              <a:buClr>
                <a:srgbClr val="000000"/>
              </a:buClr>
              <a:buSzPts val="1100"/>
              <a:buChar char="●"/>
              <a:defRPr sz="1100">
                <a:solidFill>
                  <a:srgbClr val="000000"/>
                </a:solidFill>
              </a:defRPr>
            </a:lvl7pPr>
            <a:lvl8pPr marL="3657600" lvl="7" indent="-298450">
              <a:spcBef>
                <a:spcPts val="1500"/>
              </a:spcBef>
              <a:spcAft>
                <a:spcPts val="0"/>
              </a:spcAft>
              <a:buClr>
                <a:srgbClr val="000000"/>
              </a:buClr>
              <a:buSzPts val="1100"/>
              <a:buChar char="○"/>
              <a:defRPr sz="1100">
                <a:solidFill>
                  <a:srgbClr val="000000"/>
                </a:solidFill>
              </a:defRPr>
            </a:lvl8pPr>
            <a:lvl9pPr marL="4114800" lvl="8" indent="-298450">
              <a:spcBef>
                <a:spcPts val="1500"/>
              </a:spcBef>
              <a:spcAft>
                <a:spcPts val="1500"/>
              </a:spcAft>
              <a:buClr>
                <a:srgbClr val="000000"/>
              </a:buClr>
              <a:buSzPts val="1100"/>
              <a:buChar char="■"/>
              <a:defRPr sz="1100">
                <a:solidFill>
                  <a:srgbClr val="000000"/>
                </a:solidFill>
              </a:defRPr>
            </a:lvl9pPr>
          </a:lstStyle>
          <a:p>
            <a:endParaRPr/>
          </a:p>
        </p:txBody>
      </p:sp>
      <p:sp>
        <p:nvSpPr>
          <p:cNvPr id="25" name="Google Shape;25;p5"/>
          <p:cNvSpPr txBox="1">
            <a:spLocks noGrp="1"/>
          </p:cNvSpPr>
          <p:nvPr>
            <p:ph type="body" idx="2"/>
          </p:nvPr>
        </p:nvSpPr>
        <p:spPr>
          <a:xfrm>
            <a:off x="4832400" y="1152475"/>
            <a:ext cx="3999900" cy="3416400"/>
          </a:xfrm>
          <a:prstGeom prst="rect">
            <a:avLst/>
          </a:prstGeom>
        </p:spPr>
        <p:txBody>
          <a:bodyPr spcFirstLastPara="1" wrap="square" lIns="85450" tIns="85450" rIns="85450" bIns="85450" anchor="t" anchorCtr="0">
            <a:noAutofit/>
          </a:bodyPr>
          <a:lstStyle>
            <a:lvl1pPr marL="457200" lvl="0" indent="-311150">
              <a:spcBef>
                <a:spcPts val="0"/>
              </a:spcBef>
              <a:spcAft>
                <a:spcPts val="0"/>
              </a:spcAft>
              <a:buClr>
                <a:srgbClr val="000000"/>
              </a:buClr>
              <a:buSzPts val="1300"/>
              <a:buChar char="●"/>
              <a:defRPr sz="1300">
                <a:solidFill>
                  <a:srgbClr val="000000"/>
                </a:solidFill>
              </a:defRPr>
            </a:lvl1pPr>
            <a:lvl2pPr marL="914400" lvl="1" indent="-298450">
              <a:spcBef>
                <a:spcPts val="1500"/>
              </a:spcBef>
              <a:spcAft>
                <a:spcPts val="0"/>
              </a:spcAft>
              <a:buClr>
                <a:srgbClr val="000000"/>
              </a:buClr>
              <a:buSzPts val="1100"/>
              <a:buChar char="○"/>
              <a:defRPr sz="1100">
                <a:solidFill>
                  <a:srgbClr val="000000"/>
                </a:solidFill>
              </a:defRPr>
            </a:lvl2pPr>
            <a:lvl3pPr marL="1371600" lvl="2" indent="-298450">
              <a:spcBef>
                <a:spcPts val="1500"/>
              </a:spcBef>
              <a:spcAft>
                <a:spcPts val="0"/>
              </a:spcAft>
              <a:buClr>
                <a:srgbClr val="000000"/>
              </a:buClr>
              <a:buSzPts val="1100"/>
              <a:buChar char="■"/>
              <a:defRPr sz="1100">
                <a:solidFill>
                  <a:srgbClr val="000000"/>
                </a:solidFill>
              </a:defRPr>
            </a:lvl3pPr>
            <a:lvl4pPr marL="1828800" lvl="3" indent="-298450">
              <a:spcBef>
                <a:spcPts val="1500"/>
              </a:spcBef>
              <a:spcAft>
                <a:spcPts val="0"/>
              </a:spcAft>
              <a:buClr>
                <a:srgbClr val="000000"/>
              </a:buClr>
              <a:buSzPts val="1100"/>
              <a:buChar char="●"/>
              <a:defRPr sz="1100">
                <a:solidFill>
                  <a:srgbClr val="000000"/>
                </a:solidFill>
              </a:defRPr>
            </a:lvl4pPr>
            <a:lvl5pPr marL="2286000" lvl="4" indent="-298450">
              <a:spcBef>
                <a:spcPts val="1500"/>
              </a:spcBef>
              <a:spcAft>
                <a:spcPts val="0"/>
              </a:spcAft>
              <a:buClr>
                <a:srgbClr val="000000"/>
              </a:buClr>
              <a:buSzPts val="1100"/>
              <a:buChar char="○"/>
              <a:defRPr sz="1100">
                <a:solidFill>
                  <a:srgbClr val="000000"/>
                </a:solidFill>
              </a:defRPr>
            </a:lvl5pPr>
            <a:lvl6pPr marL="2743200" lvl="5" indent="-298450">
              <a:spcBef>
                <a:spcPts val="1500"/>
              </a:spcBef>
              <a:spcAft>
                <a:spcPts val="0"/>
              </a:spcAft>
              <a:buClr>
                <a:srgbClr val="000000"/>
              </a:buClr>
              <a:buSzPts val="1100"/>
              <a:buChar char="■"/>
              <a:defRPr sz="1100">
                <a:solidFill>
                  <a:srgbClr val="000000"/>
                </a:solidFill>
              </a:defRPr>
            </a:lvl6pPr>
            <a:lvl7pPr marL="3200400" lvl="6" indent="-298450">
              <a:spcBef>
                <a:spcPts val="1500"/>
              </a:spcBef>
              <a:spcAft>
                <a:spcPts val="0"/>
              </a:spcAft>
              <a:buClr>
                <a:srgbClr val="000000"/>
              </a:buClr>
              <a:buSzPts val="1100"/>
              <a:buChar char="●"/>
              <a:defRPr sz="1100">
                <a:solidFill>
                  <a:srgbClr val="000000"/>
                </a:solidFill>
              </a:defRPr>
            </a:lvl7pPr>
            <a:lvl8pPr marL="3657600" lvl="7" indent="-298450">
              <a:spcBef>
                <a:spcPts val="1500"/>
              </a:spcBef>
              <a:spcAft>
                <a:spcPts val="0"/>
              </a:spcAft>
              <a:buClr>
                <a:srgbClr val="000000"/>
              </a:buClr>
              <a:buSzPts val="1100"/>
              <a:buChar char="○"/>
              <a:defRPr sz="1100">
                <a:solidFill>
                  <a:srgbClr val="000000"/>
                </a:solidFill>
              </a:defRPr>
            </a:lvl8pPr>
            <a:lvl9pPr marL="4114800" lvl="8" indent="-298450">
              <a:spcBef>
                <a:spcPts val="1500"/>
              </a:spcBef>
              <a:spcAft>
                <a:spcPts val="1500"/>
              </a:spcAft>
              <a:buClr>
                <a:srgbClr val="000000"/>
              </a:buClr>
              <a:buSzPts val="1100"/>
              <a:buChar char="■"/>
              <a:defRPr sz="1100">
                <a:solidFill>
                  <a:srgbClr val="000000"/>
                </a:solidFill>
              </a:defRPr>
            </a:lvl9pPr>
          </a:lstStyle>
          <a:p>
            <a:endParaRPr/>
          </a:p>
        </p:txBody>
      </p:sp>
      <p:sp>
        <p:nvSpPr>
          <p:cNvPr id="26" name="Google Shape;26;p5"/>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solidFill>
                  <a:srgbClr val="000000"/>
                </a:solidFill>
              </a:defRPr>
            </a:lvl1pPr>
            <a:lvl2pPr lvl="1">
              <a:buNone/>
              <a:defRPr>
                <a:solidFill>
                  <a:srgbClr val="000000"/>
                </a:solidFill>
              </a:defRPr>
            </a:lvl2pPr>
            <a:lvl3pPr lvl="2">
              <a:buNone/>
              <a:defRPr>
                <a:solidFill>
                  <a:srgbClr val="000000"/>
                </a:solidFill>
              </a:defRPr>
            </a:lvl3pPr>
            <a:lvl4pPr lvl="3">
              <a:buNone/>
              <a:defRPr>
                <a:solidFill>
                  <a:srgbClr val="000000"/>
                </a:solidFill>
              </a:defRPr>
            </a:lvl4pPr>
            <a:lvl5pPr lvl="4">
              <a:buNone/>
              <a:defRPr>
                <a:solidFill>
                  <a:srgbClr val="000000"/>
                </a:solidFill>
              </a:defRPr>
            </a:lvl5pPr>
            <a:lvl6pPr lvl="5">
              <a:buNone/>
              <a:defRPr>
                <a:solidFill>
                  <a:srgbClr val="000000"/>
                </a:solidFill>
              </a:defRPr>
            </a:lvl6pPr>
            <a:lvl7pPr lvl="6">
              <a:buNone/>
              <a:defRPr>
                <a:solidFill>
                  <a:srgbClr val="000000"/>
                </a:solidFill>
              </a:defRPr>
            </a:lvl7pPr>
            <a:lvl8pPr lvl="7">
              <a:buNone/>
              <a:defRPr>
                <a:solidFill>
                  <a:srgbClr val="000000"/>
                </a:solidFill>
              </a:defRPr>
            </a:lvl8pPr>
            <a:lvl9pPr lvl="8">
              <a:buNone/>
              <a:defRPr>
                <a:solidFill>
                  <a:srgbClr val="000000"/>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311700" y="445025"/>
            <a:ext cx="8520600" cy="572700"/>
          </a:xfrm>
          <a:prstGeom prst="rect">
            <a:avLst/>
          </a:prstGeom>
        </p:spPr>
        <p:txBody>
          <a:bodyPr spcFirstLastPara="1" wrap="square" lIns="85450" tIns="85450" rIns="85450" bIns="85450" anchor="t" anchorCtr="0">
            <a:noAutofit/>
          </a:bodyPr>
          <a:lstStyle>
            <a:lvl1pPr lvl="0">
              <a:spcBef>
                <a:spcPts val="0"/>
              </a:spcBef>
              <a:spcAft>
                <a:spcPts val="0"/>
              </a:spcAft>
              <a:buSzPts val="2600"/>
              <a:buNone/>
              <a:defRPr/>
            </a:lvl1pPr>
            <a:lvl2pPr lvl="1">
              <a:spcBef>
                <a:spcPts val="0"/>
              </a:spcBef>
              <a:spcAft>
                <a:spcPts val="0"/>
              </a:spcAft>
              <a:buSzPts val="2600"/>
              <a:buNone/>
              <a:defRPr/>
            </a:lvl2pPr>
            <a:lvl3pPr lvl="2">
              <a:spcBef>
                <a:spcPts val="0"/>
              </a:spcBef>
              <a:spcAft>
                <a:spcPts val="0"/>
              </a:spcAft>
              <a:buSzPts val="2600"/>
              <a:buNone/>
              <a:defRPr/>
            </a:lvl3pPr>
            <a:lvl4pPr lvl="3">
              <a:spcBef>
                <a:spcPts val="0"/>
              </a:spcBef>
              <a:spcAft>
                <a:spcPts val="0"/>
              </a:spcAft>
              <a:buSzPts val="2600"/>
              <a:buNone/>
              <a:defRPr/>
            </a:lvl4pPr>
            <a:lvl5pPr lvl="4">
              <a:spcBef>
                <a:spcPts val="0"/>
              </a:spcBef>
              <a:spcAft>
                <a:spcPts val="0"/>
              </a:spcAft>
              <a:buSzPts val="2600"/>
              <a:buNone/>
              <a:defRPr/>
            </a:lvl5pPr>
            <a:lvl6pPr lvl="5">
              <a:spcBef>
                <a:spcPts val="0"/>
              </a:spcBef>
              <a:spcAft>
                <a:spcPts val="0"/>
              </a:spcAft>
              <a:buSzPts val="2600"/>
              <a:buNone/>
              <a:defRPr/>
            </a:lvl6pPr>
            <a:lvl7pPr lvl="6">
              <a:spcBef>
                <a:spcPts val="0"/>
              </a:spcBef>
              <a:spcAft>
                <a:spcPts val="0"/>
              </a:spcAft>
              <a:buSzPts val="2600"/>
              <a:buNone/>
              <a:defRPr/>
            </a:lvl7pPr>
            <a:lvl8pPr lvl="7">
              <a:spcBef>
                <a:spcPts val="0"/>
              </a:spcBef>
              <a:spcAft>
                <a:spcPts val="0"/>
              </a:spcAft>
              <a:buSzPts val="2600"/>
              <a:buNone/>
              <a:defRPr/>
            </a:lvl8pPr>
            <a:lvl9pPr lvl="8">
              <a:spcBef>
                <a:spcPts val="0"/>
              </a:spcBef>
              <a:spcAft>
                <a:spcPts val="0"/>
              </a:spcAft>
              <a:buSzPts val="2600"/>
              <a:buNone/>
              <a:defRPr/>
            </a:lvl9pPr>
          </a:lstStyle>
          <a:p>
            <a:endParaRPr/>
          </a:p>
        </p:txBody>
      </p:sp>
      <p:sp>
        <p:nvSpPr>
          <p:cNvPr id="29" name="Google Shape;29;p6"/>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311700" y="555600"/>
            <a:ext cx="2808000" cy="755700"/>
          </a:xfrm>
          <a:prstGeom prst="rect">
            <a:avLst/>
          </a:prstGeom>
        </p:spPr>
        <p:txBody>
          <a:bodyPr spcFirstLastPara="1" wrap="square" lIns="85450" tIns="85450" rIns="85450" bIns="85450" anchor="b" anchorCtr="0">
            <a:noAutofit/>
          </a:bodyPr>
          <a:lstStyle>
            <a:lvl1pPr lvl="0">
              <a:spcBef>
                <a:spcPts val="0"/>
              </a:spcBef>
              <a:spcAft>
                <a:spcPts val="0"/>
              </a:spcAft>
              <a:buSzPts val="2200"/>
              <a:buNone/>
              <a:defRPr sz="2200"/>
            </a:lvl1pPr>
            <a:lvl2pPr lvl="1">
              <a:spcBef>
                <a:spcPts val="0"/>
              </a:spcBef>
              <a:spcAft>
                <a:spcPts val="0"/>
              </a:spcAft>
              <a:buSzPts val="2200"/>
              <a:buNone/>
              <a:defRPr sz="2200"/>
            </a:lvl2pPr>
            <a:lvl3pPr lvl="2">
              <a:spcBef>
                <a:spcPts val="0"/>
              </a:spcBef>
              <a:spcAft>
                <a:spcPts val="0"/>
              </a:spcAft>
              <a:buSzPts val="2200"/>
              <a:buNone/>
              <a:defRPr sz="2200"/>
            </a:lvl3pPr>
            <a:lvl4pPr lvl="3">
              <a:spcBef>
                <a:spcPts val="0"/>
              </a:spcBef>
              <a:spcAft>
                <a:spcPts val="0"/>
              </a:spcAft>
              <a:buSzPts val="2200"/>
              <a:buNone/>
              <a:defRPr sz="2200"/>
            </a:lvl4pPr>
            <a:lvl5pPr lvl="4">
              <a:spcBef>
                <a:spcPts val="0"/>
              </a:spcBef>
              <a:spcAft>
                <a:spcPts val="0"/>
              </a:spcAft>
              <a:buSzPts val="2200"/>
              <a:buNone/>
              <a:defRPr sz="2200"/>
            </a:lvl5pPr>
            <a:lvl6pPr lvl="5">
              <a:spcBef>
                <a:spcPts val="0"/>
              </a:spcBef>
              <a:spcAft>
                <a:spcPts val="0"/>
              </a:spcAft>
              <a:buSzPts val="2200"/>
              <a:buNone/>
              <a:defRPr sz="2200"/>
            </a:lvl6pPr>
            <a:lvl7pPr lvl="6">
              <a:spcBef>
                <a:spcPts val="0"/>
              </a:spcBef>
              <a:spcAft>
                <a:spcPts val="0"/>
              </a:spcAft>
              <a:buSzPts val="2200"/>
              <a:buNone/>
              <a:defRPr sz="2200"/>
            </a:lvl7pPr>
            <a:lvl8pPr lvl="7">
              <a:spcBef>
                <a:spcPts val="0"/>
              </a:spcBef>
              <a:spcAft>
                <a:spcPts val="0"/>
              </a:spcAft>
              <a:buSzPts val="2200"/>
              <a:buNone/>
              <a:defRPr sz="2200"/>
            </a:lvl8pPr>
            <a:lvl9pPr lvl="8">
              <a:spcBef>
                <a:spcPts val="0"/>
              </a:spcBef>
              <a:spcAft>
                <a:spcPts val="0"/>
              </a:spcAft>
              <a:buSzPts val="2200"/>
              <a:buNone/>
              <a:defRPr sz="2200"/>
            </a:lvl9pPr>
          </a:lstStyle>
          <a:p>
            <a:endParaRPr/>
          </a:p>
        </p:txBody>
      </p:sp>
      <p:sp>
        <p:nvSpPr>
          <p:cNvPr id="32" name="Google Shape;32;p7"/>
          <p:cNvSpPr txBox="1">
            <a:spLocks noGrp="1"/>
          </p:cNvSpPr>
          <p:nvPr>
            <p:ph type="body" idx="1"/>
          </p:nvPr>
        </p:nvSpPr>
        <p:spPr>
          <a:xfrm>
            <a:off x="311700" y="1389600"/>
            <a:ext cx="2808000" cy="3179400"/>
          </a:xfrm>
          <a:prstGeom prst="rect">
            <a:avLst/>
          </a:prstGeom>
        </p:spPr>
        <p:txBody>
          <a:bodyPr spcFirstLastPara="1" wrap="square" lIns="85450" tIns="85450" rIns="85450" bIns="85450" anchor="t" anchorCtr="0">
            <a:noAutofit/>
          </a:bodyPr>
          <a:lstStyle>
            <a:lvl1pPr marL="457200" lvl="0" indent="-298450">
              <a:spcBef>
                <a:spcPts val="0"/>
              </a:spcBef>
              <a:spcAft>
                <a:spcPts val="0"/>
              </a:spcAft>
              <a:buSzPts val="1100"/>
              <a:buChar char="●"/>
              <a:defRPr sz="1100"/>
            </a:lvl1pPr>
            <a:lvl2pPr marL="914400" lvl="1" indent="-298450">
              <a:spcBef>
                <a:spcPts val="1500"/>
              </a:spcBef>
              <a:spcAft>
                <a:spcPts val="0"/>
              </a:spcAft>
              <a:buSzPts val="1100"/>
              <a:buChar char="○"/>
              <a:defRPr sz="1100"/>
            </a:lvl2pPr>
            <a:lvl3pPr marL="1371600" lvl="2" indent="-298450">
              <a:spcBef>
                <a:spcPts val="1500"/>
              </a:spcBef>
              <a:spcAft>
                <a:spcPts val="0"/>
              </a:spcAft>
              <a:buSzPts val="1100"/>
              <a:buChar char="■"/>
              <a:defRPr sz="1100"/>
            </a:lvl3pPr>
            <a:lvl4pPr marL="1828800" lvl="3" indent="-298450">
              <a:spcBef>
                <a:spcPts val="1500"/>
              </a:spcBef>
              <a:spcAft>
                <a:spcPts val="0"/>
              </a:spcAft>
              <a:buSzPts val="1100"/>
              <a:buChar char="●"/>
              <a:defRPr sz="1100"/>
            </a:lvl4pPr>
            <a:lvl5pPr marL="2286000" lvl="4" indent="-298450">
              <a:spcBef>
                <a:spcPts val="1500"/>
              </a:spcBef>
              <a:spcAft>
                <a:spcPts val="0"/>
              </a:spcAft>
              <a:buSzPts val="1100"/>
              <a:buChar char="○"/>
              <a:defRPr sz="1100"/>
            </a:lvl5pPr>
            <a:lvl6pPr marL="2743200" lvl="5" indent="-298450">
              <a:spcBef>
                <a:spcPts val="1500"/>
              </a:spcBef>
              <a:spcAft>
                <a:spcPts val="0"/>
              </a:spcAft>
              <a:buSzPts val="1100"/>
              <a:buChar char="■"/>
              <a:defRPr sz="1100"/>
            </a:lvl6pPr>
            <a:lvl7pPr marL="3200400" lvl="6" indent="-298450">
              <a:spcBef>
                <a:spcPts val="1500"/>
              </a:spcBef>
              <a:spcAft>
                <a:spcPts val="0"/>
              </a:spcAft>
              <a:buSzPts val="1100"/>
              <a:buChar char="●"/>
              <a:defRPr sz="1100"/>
            </a:lvl7pPr>
            <a:lvl8pPr marL="3657600" lvl="7" indent="-298450">
              <a:spcBef>
                <a:spcPts val="1500"/>
              </a:spcBef>
              <a:spcAft>
                <a:spcPts val="0"/>
              </a:spcAft>
              <a:buSzPts val="1100"/>
              <a:buChar char="○"/>
              <a:defRPr sz="1100"/>
            </a:lvl8pPr>
            <a:lvl9pPr marL="4114800" lvl="8" indent="-298450">
              <a:spcBef>
                <a:spcPts val="1500"/>
              </a:spcBef>
              <a:spcAft>
                <a:spcPts val="1500"/>
              </a:spcAft>
              <a:buSzPts val="1100"/>
              <a:buChar char="■"/>
              <a:defRPr sz="1100"/>
            </a:lvl9pPr>
          </a:lstStyle>
          <a:p>
            <a:endParaRPr/>
          </a:p>
        </p:txBody>
      </p:sp>
      <p:sp>
        <p:nvSpPr>
          <p:cNvPr id="33" name="Google Shape;33;p7"/>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490250" y="450150"/>
            <a:ext cx="6367800" cy="4090800"/>
          </a:xfrm>
          <a:prstGeom prst="rect">
            <a:avLst/>
          </a:prstGeom>
        </p:spPr>
        <p:txBody>
          <a:bodyPr spcFirstLastPara="1" wrap="square" lIns="85450" tIns="85450" rIns="85450" bIns="85450" anchor="ctr" anchorCtr="0">
            <a:noAutofit/>
          </a:bodyPr>
          <a:lstStyle>
            <a:lvl1pPr lvl="0">
              <a:spcBef>
                <a:spcPts val="0"/>
              </a:spcBef>
              <a:spcAft>
                <a:spcPts val="0"/>
              </a:spcAft>
              <a:buSzPts val="4500"/>
              <a:buNone/>
              <a:defRPr sz="4500"/>
            </a:lvl1pPr>
            <a:lvl2pPr lvl="1">
              <a:spcBef>
                <a:spcPts val="0"/>
              </a:spcBef>
              <a:spcAft>
                <a:spcPts val="0"/>
              </a:spcAft>
              <a:buSzPts val="4500"/>
              <a:buNone/>
              <a:defRPr sz="4500"/>
            </a:lvl2pPr>
            <a:lvl3pPr lvl="2">
              <a:spcBef>
                <a:spcPts val="0"/>
              </a:spcBef>
              <a:spcAft>
                <a:spcPts val="0"/>
              </a:spcAft>
              <a:buSzPts val="4500"/>
              <a:buNone/>
              <a:defRPr sz="4500"/>
            </a:lvl3pPr>
            <a:lvl4pPr lvl="3">
              <a:spcBef>
                <a:spcPts val="0"/>
              </a:spcBef>
              <a:spcAft>
                <a:spcPts val="0"/>
              </a:spcAft>
              <a:buSzPts val="4500"/>
              <a:buNone/>
              <a:defRPr sz="4500"/>
            </a:lvl4pPr>
            <a:lvl5pPr lvl="4">
              <a:spcBef>
                <a:spcPts val="0"/>
              </a:spcBef>
              <a:spcAft>
                <a:spcPts val="0"/>
              </a:spcAft>
              <a:buSzPts val="4500"/>
              <a:buNone/>
              <a:defRPr sz="4500"/>
            </a:lvl5pPr>
            <a:lvl6pPr lvl="5">
              <a:spcBef>
                <a:spcPts val="0"/>
              </a:spcBef>
              <a:spcAft>
                <a:spcPts val="0"/>
              </a:spcAft>
              <a:buSzPts val="4500"/>
              <a:buNone/>
              <a:defRPr sz="4500"/>
            </a:lvl6pPr>
            <a:lvl7pPr lvl="6">
              <a:spcBef>
                <a:spcPts val="0"/>
              </a:spcBef>
              <a:spcAft>
                <a:spcPts val="0"/>
              </a:spcAft>
              <a:buSzPts val="4500"/>
              <a:buNone/>
              <a:defRPr sz="4500"/>
            </a:lvl7pPr>
            <a:lvl8pPr lvl="7">
              <a:spcBef>
                <a:spcPts val="0"/>
              </a:spcBef>
              <a:spcAft>
                <a:spcPts val="0"/>
              </a:spcAft>
              <a:buSzPts val="4500"/>
              <a:buNone/>
              <a:defRPr sz="4500"/>
            </a:lvl8pPr>
            <a:lvl9pPr lvl="8">
              <a:spcBef>
                <a:spcPts val="0"/>
              </a:spcBef>
              <a:spcAft>
                <a:spcPts val="0"/>
              </a:spcAft>
              <a:buSzPts val="4500"/>
              <a:buNone/>
              <a:defRPr sz="4500"/>
            </a:lvl9pPr>
          </a:lstStyle>
          <a:p>
            <a:endParaRPr/>
          </a:p>
        </p:txBody>
      </p:sp>
      <p:sp>
        <p:nvSpPr>
          <p:cNvPr id="36" name="Google Shape;36;p8"/>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7"/>
        <p:cNvGrpSpPr/>
        <p:nvPr/>
      </p:nvGrpSpPr>
      <p:grpSpPr>
        <a:xfrm>
          <a:off x="0" y="0"/>
          <a:ext cx="0" cy="0"/>
          <a:chOff x="0" y="0"/>
          <a:chExt cx="0" cy="0"/>
        </a:xfrm>
      </p:grpSpPr>
      <p:sp>
        <p:nvSpPr>
          <p:cNvPr id="38" name="Google Shape;38;p9"/>
          <p:cNvSpPr/>
          <p:nvPr/>
        </p:nvSpPr>
        <p:spPr>
          <a:xfrm>
            <a:off x="4572000" y="-125"/>
            <a:ext cx="4572000" cy="5143500"/>
          </a:xfrm>
          <a:prstGeom prst="rect">
            <a:avLst/>
          </a:prstGeom>
          <a:solidFill>
            <a:schemeClr val="lt2"/>
          </a:solidFill>
          <a:ln>
            <a:noFill/>
          </a:ln>
        </p:spPr>
        <p:txBody>
          <a:bodyPr spcFirstLastPara="1" wrap="square" lIns="85450" tIns="85450" rIns="85450" bIns="85450" anchor="ctr" anchorCtr="0">
            <a:noAutofit/>
          </a:bodyPr>
          <a:lstStyle/>
          <a:p>
            <a:pPr marL="0" lvl="0" indent="0" algn="l" rtl="0">
              <a:spcBef>
                <a:spcPts val="0"/>
              </a:spcBef>
              <a:spcAft>
                <a:spcPts val="0"/>
              </a:spcAft>
              <a:buNone/>
            </a:pPr>
            <a:endParaRPr/>
          </a:p>
        </p:txBody>
      </p:sp>
      <p:sp>
        <p:nvSpPr>
          <p:cNvPr id="39" name="Google Shape;39;p9"/>
          <p:cNvSpPr txBox="1">
            <a:spLocks noGrp="1"/>
          </p:cNvSpPr>
          <p:nvPr>
            <p:ph type="title"/>
          </p:nvPr>
        </p:nvSpPr>
        <p:spPr>
          <a:xfrm>
            <a:off x="265500" y="1233175"/>
            <a:ext cx="4045200" cy="1482300"/>
          </a:xfrm>
          <a:prstGeom prst="rect">
            <a:avLst/>
          </a:prstGeom>
        </p:spPr>
        <p:txBody>
          <a:bodyPr spcFirstLastPara="1" wrap="square" lIns="85450" tIns="85450" rIns="85450" bIns="85450" anchor="b" anchorCtr="0">
            <a:noAutofit/>
          </a:bodyPr>
          <a:lstStyle>
            <a:lvl1pPr lvl="0" algn="ctr">
              <a:spcBef>
                <a:spcPts val="0"/>
              </a:spcBef>
              <a:spcAft>
                <a:spcPts val="0"/>
              </a:spcAft>
              <a:buSzPts val="3900"/>
              <a:buNone/>
              <a:defRPr sz="3900"/>
            </a:lvl1pPr>
            <a:lvl2pPr lvl="1" algn="ctr">
              <a:spcBef>
                <a:spcPts val="0"/>
              </a:spcBef>
              <a:spcAft>
                <a:spcPts val="0"/>
              </a:spcAft>
              <a:buSzPts val="3900"/>
              <a:buNone/>
              <a:defRPr sz="3900"/>
            </a:lvl2pPr>
            <a:lvl3pPr lvl="2" algn="ctr">
              <a:spcBef>
                <a:spcPts val="0"/>
              </a:spcBef>
              <a:spcAft>
                <a:spcPts val="0"/>
              </a:spcAft>
              <a:buSzPts val="3900"/>
              <a:buNone/>
              <a:defRPr sz="3900"/>
            </a:lvl3pPr>
            <a:lvl4pPr lvl="3" algn="ctr">
              <a:spcBef>
                <a:spcPts val="0"/>
              </a:spcBef>
              <a:spcAft>
                <a:spcPts val="0"/>
              </a:spcAft>
              <a:buSzPts val="3900"/>
              <a:buNone/>
              <a:defRPr sz="3900"/>
            </a:lvl4pPr>
            <a:lvl5pPr lvl="4" algn="ctr">
              <a:spcBef>
                <a:spcPts val="0"/>
              </a:spcBef>
              <a:spcAft>
                <a:spcPts val="0"/>
              </a:spcAft>
              <a:buSzPts val="3900"/>
              <a:buNone/>
              <a:defRPr sz="3900"/>
            </a:lvl5pPr>
            <a:lvl6pPr lvl="5" algn="ctr">
              <a:spcBef>
                <a:spcPts val="0"/>
              </a:spcBef>
              <a:spcAft>
                <a:spcPts val="0"/>
              </a:spcAft>
              <a:buSzPts val="3900"/>
              <a:buNone/>
              <a:defRPr sz="3900"/>
            </a:lvl6pPr>
            <a:lvl7pPr lvl="6" algn="ctr">
              <a:spcBef>
                <a:spcPts val="0"/>
              </a:spcBef>
              <a:spcAft>
                <a:spcPts val="0"/>
              </a:spcAft>
              <a:buSzPts val="3900"/>
              <a:buNone/>
              <a:defRPr sz="3900"/>
            </a:lvl7pPr>
            <a:lvl8pPr lvl="7" algn="ctr">
              <a:spcBef>
                <a:spcPts val="0"/>
              </a:spcBef>
              <a:spcAft>
                <a:spcPts val="0"/>
              </a:spcAft>
              <a:buSzPts val="3900"/>
              <a:buNone/>
              <a:defRPr sz="3900"/>
            </a:lvl8pPr>
            <a:lvl9pPr lvl="8" algn="ctr">
              <a:spcBef>
                <a:spcPts val="0"/>
              </a:spcBef>
              <a:spcAft>
                <a:spcPts val="0"/>
              </a:spcAft>
              <a:buSzPts val="3900"/>
              <a:buNone/>
              <a:defRPr sz="3900"/>
            </a:lvl9pPr>
          </a:lstStyle>
          <a:p>
            <a:endParaRPr/>
          </a:p>
        </p:txBody>
      </p:sp>
      <p:sp>
        <p:nvSpPr>
          <p:cNvPr id="40" name="Google Shape;40;p9"/>
          <p:cNvSpPr txBox="1">
            <a:spLocks noGrp="1"/>
          </p:cNvSpPr>
          <p:nvPr>
            <p:ph type="subTitle" idx="1"/>
          </p:nvPr>
        </p:nvSpPr>
        <p:spPr>
          <a:xfrm>
            <a:off x="265500" y="2803075"/>
            <a:ext cx="4045200" cy="1235100"/>
          </a:xfrm>
          <a:prstGeom prst="rect">
            <a:avLst/>
          </a:prstGeom>
        </p:spPr>
        <p:txBody>
          <a:bodyPr spcFirstLastPara="1" wrap="square" lIns="85450" tIns="85450" rIns="85450" bIns="85450" anchor="t" anchorCtr="0">
            <a:noAutofit/>
          </a:bodyPr>
          <a:lstStyle>
            <a:lvl1pPr lvl="0" algn="ctr">
              <a:lnSpc>
                <a:spcPct val="100000"/>
              </a:lnSpc>
              <a:spcBef>
                <a:spcPts val="0"/>
              </a:spcBef>
              <a:spcAft>
                <a:spcPts val="0"/>
              </a:spcAft>
              <a:buSzPts val="2000"/>
              <a:buNone/>
              <a:defRPr sz="2000"/>
            </a:lvl1pPr>
            <a:lvl2pPr lvl="1" algn="ctr">
              <a:lnSpc>
                <a:spcPct val="100000"/>
              </a:lnSpc>
              <a:spcBef>
                <a:spcPts val="0"/>
              </a:spcBef>
              <a:spcAft>
                <a:spcPts val="0"/>
              </a:spcAft>
              <a:buSzPts val="2000"/>
              <a:buNone/>
              <a:defRPr sz="2000"/>
            </a:lvl2pPr>
            <a:lvl3pPr lvl="2" algn="ctr">
              <a:lnSpc>
                <a:spcPct val="100000"/>
              </a:lnSpc>
              <a:spcBef>
                <a:spcPts val="0"/>
              </a:spcBef>
              <a:spcAft>
                <a:spcPts val="0"/>
              </a:spcAft>
              <a:buSzPts val="2000"/>
              <a:buNone/>
              <a:defRPr sz="2000"/>
            </a:lvl3pPr>
            <a:lvl4pPr lvl="3" algn="ctr">
              <a:lnSpc>
                <a:spcPct val="100000"/>
              </a:lnSpc>
              <a:spcBef>
                <a:spcPts val="0"/>
              </a:spcBef>
              <a:spcAft>
                <a:spcPts val="0"/>
              </a:spcAft>
              <a:buSzPts val="2000"/>
              <a:buNone/>
              <a:defRPr sz="2000"/>
            </a:lvl4pPr>
            <a:lvl5pPr lvl="4" algn="ctr">
              <a:lnSpc>
                <a:spcPct val="100000"/>
              </a:lnSpc>
              <a:spcBef>
                <a:spcPts val="0"/>
              </a:spcBef>
              <a:spcAft>
                <a:spcPts val="0"/>
              </a:spcAft>
              <a:buSzPts val="2000"/>
              <a:buNone/>
              <a:defRPr sz="2000"/>
            </a:lvl5pPr>
            <a:lvl6pPr lvl="5" algn="ctr">
              <a:lnSpc>
                <a:spcPct val="100000"/>
              </a:lnSpc>
              <a:spcBef>
                <a:spcPts val="0"/>
              </a:spcBef>
              <a:spcAft>
                <a:spcPts val="0"/>
              </a:spcAft>
              <a:buSzPts val="2000"/>
              <a:buNone/>
              <a:defRPr sz="2000"/>
            </a:lvl6pPr>
            <a:lvl7pPr lvl="6" algn="ctr">
              <a:lnSpc>
                <a:spcPct val="100000"/>
              </a:lnSpc>
              <a:spcBef>
                <a:spcPts val="0"/>
              </a:spcBef>
              <a:spcAft>
                <a:spcPts val="0"/>
              </a:spcAft>
              <a:buSzPts val="2000"/>
              <a:buNone/>
              <a:defRPr sz="2000"/>
            </a:lvl7pPr>
            <a:lvl8pPr lvl="7" algn="ctr">
              <a:lnSpc>
                <a:spcPct val="100000"/>
              </a:lnSpc>
              <a:spcBef>
                <a:spcPts val="0"/>
              </a:spcBef>
              <a:spcAft>
                <a:spcPts val="0"/>
              </a:spcAft>
              <a:buSzPts val="2000"/>
              <a:buNone/>
              <a:defRPr sz="2000"/>
            </a:lvl8pPr>
            <a:lvl9pPr lvl="8" algn="ctr">
              <a:lnSpc>
                <a:spcPct val="100000"/>
              </a:lnSpc>
              <a:spcBef>
                <a:spcPts val="0"/>
              </a:spcBef>
              <a:spcAft>
                <a:spcPts val="0"/>
              </a:spcAft>
              <a:buSzPts val="2000"/>
              <a:buNone/>
              <a:defRPr sz="2000"/>
            </a:lvl9pPr>
          </a:lstStyle>
          <a:p>
            <a:endParaRPr/>
          </a:p>
        </p:txBody>
      </p:sp>
      <p:sp>
        <p:nvSpPr>
          <p:cNvPr id="41" name="Google Shape;41;p9"/>
          <p:cNvSpPr txBox="1">
            <a:spLocks noGrp="1"/>
          </p:cNvSpPr>
          <p:nvPr>
            <p:ph type="body" idx="2"/>
          </p:nvPr>
        </p:nvSpPr>
        <p:spPr>
          <a:xfrm>
            <a:off x="4939500" y="724075"/>
            <a:ext cx="3837000" cy="3695100"/>
          </a:xfrm>
          <a:prstGeom prst="rect">
            <a:avLst/>
          </a:prstGeom>
        </p:spPr>
        <p:txBody>
          <a:bodyPr spcFirstLastPara="1" wrap="square" lIns="85450" tIns="85450" rIns="85450" bIns="85450" anchor="ctr" anchorCtr="0">
            <a:noAutofit/>
          </a:bodyPr>
          <a:lstStyle>
            <a:lvl1pPr marL="457200" lvl="0" indent="-336550">
              <a:spcBef>
                <a:spcPts val="0"/>
              </a:spcBef>
              <a:spcAft>
                <a:spcPts val="0"/>
              </a:spcAft>
              <a:buSzPts val="1700"/>
              <a:buChar char="●"/>
              <a:defRPr/>
            </a:lvl1pPr>
            <a:lvl2pPr marL="914400" lvl="1" indent="-311150">
              <a:spcBef>
                <a:spcPts val="1500"/>
              </a:spcBef>
              <a:spcAft>
                <a:spcPts val="0"/>
              </a:spcAft>
              <a:buSzPts val="1300"/>
              <a:buChar char="○"/>
              <a:defRPr/>
            </a:lvl2pPr>
            <a:lvl3pPr marL="1371600" lvl="2" indent="-311150">
              <a:spcBef>
                <a:spcPts val="1500"/>
              </a:spcBef>
              <a:spcAft>
                <a:spcPts val="0"/>
              </a:spcAft>
              <a:buSzPts val="1300"/>
              <a:buChar char="■"/>
              <a:defRPr/>
            </a:lvl3pPr>
            <a:lvl4pPr marL="1828800" lvl="3" indent="-311150">
              <a:spcBef>
                <a:spcPts val="1500"/>
              </a:spcBef>
              <a:spcAft>
                <a:spcPts val="0"/>
              </a:spcAft>
              <a:buSzPts val="1300"/>
              <a:buChar char="●"/>
              <a:defRPr/>
            </a:lvl4pPr>
            <a:lvl5pPr marL="2286000" lvl="4" indent="-311150">
              <a:spcBef>
                <a:spcPts val="1500"/>
              </a:spcBef>
              <a:spcAft>
                <a:spcPts val="0"/>
              </a:spcAft>
              <a:buSzPts val="1300"/>
              <a:buChar char="○"/>
              <a:defRPr/>
            </a:lvl5pPr>
            <a:lvl6pPr marL="2743200" lvl="5" indent="-311150">
              <a:spcBef>
                <a:spcPts val="1500"/>
              </a:spcBef>
              <a:spcAft>
                <a:spcPts val="0"/>
              </a:spcAft>
              <a:buSzPts val="1300"/>
              <a:buChar char="■"/>
              <a:defRPr/>
            </a:lvl6pPr>
            <a:lvl7pPr marL="3200400" lvl="6" indent="-311150">
              <a:spcBef>
                <a:spcPts val="1500"/>
              </a:spcBef>
              <a:spcAft>
                <a:spcPts val="0"/>
              </a:spcAft>
              <a:buSzPts val="1300"/>
              <a:buChar char="●"/>
              <a:defRPr/>
            </a:lvl7pPr>
            <a:lvl8pPr marL="3657600" lvl="7" indent="-311150">
              <a:spcBef>
                <a:spcPts val="1500"/>
              </a:spcBef>
              <a:spcAft>
                <a:spcPts val="0"/>
              </a:spcAft>
              <a:buSzPts val="1300"/>
              <a:buChar char="○"/>
              <a:defRPr/>
            </a:lvl8pPr>
            <a:lvl9pPr marL="4114800" lvl="8" indent="-311150">
              <a:spcBef>
                <a:spcPts val="1500"/>
              </a:spcBef>
              <a:spcAft>
                <a:spcPts val="1500"/>
              </a:spcAft>
              <a:buSzPts val="1300"/>
              <a:buChar char="■"/>
              <a:defRPr/>
            </a:lvl9pPr>
          </a:lstStyle>
          <a:p>
            <a:endParaRPr/>
          </a:p>
        </p:txBody>
      </p:sp>
      <p:sp>
        <p:nvSpPr>
          <p:cNvPr id="42" name="Google Shape;42;p9"/>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1700" y="4075045"/>
            <a:ext cx="5998800" cy="605100"/>
          </a:xfrm>
          <a:prstGeom prst="rect">
            <a:avLst/>
          </a:prstGeom>
        </p:spPr>
        <p:txBody>
          <a:bodyPr spcFirstLastPara="1" wrap="square" lIns="85450" tIns="85450" rIns="85450" bIns="85450" anchor="ctr" anchorCtr="0">
            <a:noAutofit/>
          </a:bodyPr>
          <a:lstStyle>
            <a:lvl1pPr marL="457200" lvl="0" indent="-228600">
              <a:lnSpc>
                <a:spcPct val="100000"/>
              </a:lnSpc>
              <a:spcBef>
                <a:spcPts val="0"/>
              </a:spcBef>
              <a:spcAft>
                <a:spcPts val="0"/>
              </a:spcAft>
              <a:buSzPts val="1700"/>
              <a:buNone/>
              <a:defRPr/>
            </a:lvl1pPr>
          </a:lstStyle>
          <a:p>
            <a:endParaRPr/>
          </a:p>
        </p:txBody>
      </p:sp>
      <p:sp>
        <p:nvSpPr>
          <p:cNvPr id="45" name="Google Shape;45;p10"/>
          <p:cNvSpPr txBox="1">
            <a:spLocks noGrp="1"/>
          </p:cNvSpPr>
          <p:nvPr>
            <p:ph type="sldNum" idx="12"/>
          </p:nvPr>
        </p:nvSpPr>
        <p:spPr>
          <a:xfrm>
            <a:off x="8472458" y="4663217"/>
            <a:ext cx="548400" cy="393600"/>
          </a:xfrm>
          <a:prstGeom prst="rect">
            <a:avLst/>
          </a:prstGeom>
        </p:spPr>
        <p:txBody>
          <a:bodyPr spcFirstLastPara="1" wrap="square" lIns="85450" tIns="85450" rIns="85450" bIns="854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pic>
        <p:nvPicPr>
          <p:cNvPr id="6" name="Google Shape;6;p1"/>
          <p:cNvPicPr preferRelativeResize="0"/>
          <p:nvPr/>
        </p:nvPicPr>
        <p:blipFill>
          <a:blip r:embed="rId14">
            <a:alphaModFix/>
          </a:blip>
          <a:stretch>
            <a:fillRect/>
          </a:stretch>
        </p:blipFill>
        <p:spPr>
          <a:xfrm>
            <a:off x="0" y="0"/>
            <a:ext cx="9144003" cy="5143501"/>
          </a:xfrm>
          <a:prstGeom prst="rect">
            <a:avLst/>
          </a:prstGeom>
          <a:noFill/>
          <a:ln>
            <a:noFill/>
          </a:ln>
        </p:spPr>
      </p:pic>
      <p:sp>
        <p:nvSpPr>
          <p:cNvPr id="7" name="Google Shape;7;p1"/>
          <p:cNvSpPr txBox="1">
            <a:spLocks noGrp="1"/>
          </p:cNvSpPr>
          <p:nvPr>
            <p:ph type="title"/>
          </p:nvPr>
        </p:nvSpPr>
        <p:spPr>
          <a:xfrm>
            <a:off x="311700" y="445025"/>
            <a:ext cx="8520600" cy="572700"/>
          </a:xfrm>
          <a:prstGeom prst="rect">
            <a:avLst/>
          </a:prstGeom>
          <a:noFill/>
          <a:ln>
            <a:noFill/>
          </a:ln>
        </p:spPr>
        <p:txBody>
          <a:bodyPr spcFirstLastPara="1" wrap="square" lIns="85450" tIns="85450" rIns="85450" bIns="85450" anchor="t" anchorCtr="0">
            <a:noAutofit/>
          </a:bodyPr>
          <a:lstStyle>
            <a:lvl1pPr lvl="0">
              <a:spcBef>
                <a:spcPts val="0"/>
              </a:spcBef>
              <a:spcAft>
                <a:spcPts val="0"/>
              </a:spcAft>
              <a:buClr>
                <a:schemeClr val="dk1"/>
              </a:buClr>
              <a:buSzPts val="2600"/>
              <a:buNone/>
              <a:defRPr sz="2600">
                <a:solidFill>
                  <a:schemeClr val="dk1"/>
                </a:solidFill>
              </a:defRPr>
            </a:lvl1pPr>
            <a:lvl2pPr lvl="1">
              <a:spcBef>
                <a:spcPts val="0"/>
              </a:spcBef>
              <a:spcAft>
                <a:spcPts val="0"/>
              </a:spcAft>
              <a:buClr>
                <a:schemeClr val="dk1"/>
              </a:buClr>
              <a:buSzPts val="2600"/>
              <a:buNone/>
              <a:defRPr sz="2600">
                <a:solidFill>
                  <a:schemeClr val="dk1"/>
                </a:solidFill>
              </a:defRPr>
            </a:lvl2pPr>
            <a:lvl3pPr lvl="2">
              <a:spcBef>
                <a:spcPts val="0"/>
              </a:spcBef>
              <a:spcAft>
                <a:spcPts val="0"/>
              </a:spcAft>
              <a:buClr>
                <a:schemeClr val="dk1"/>
              </a:buClr>
              <a:buSzPts val="2600"/>
              <a:buNone/>
              <a:defRPr sz="2600">
                <a:solidFill>
                  <a:schemeClr val="dk1"/>
                </a:solidFill>
              </a:defRPr>
            </a:lvl3pPr>
            <a:lvl4pPr lvl="3">
              <a:spcBef>
                <a:spcPts val="0"/>
              </a:spcBef>
              <a:spcAft>
                <a:spcPts val="0"/>
              </a:spcAft>
              <a:buClr>
                <a:schemeClr val="dk1"/>
              </a:buClr>
              <a:buSzPts val="2600"/>
              <a:buNone/>
              <a:defRPr sz="2600">
                <a:solidFill>
                  <a:schemeClr val="dk1"/>
                </a:solidFill>
              </a:defRPr>
            </a:lvl4pPr>
            <a:lvl5pPr lvl="4">
              <a:spcBef>
                <a:spcPts val="0"/>
              </a:spcBef>
              <a:spcAft>
                <a:spcPts val="0"/>
              </a:spcAft>
              <a:buClr>
                <a:schemeClr val="dk1"/>
              </a:buClr>
              <a:buSzPts val="2600"/>
              <a:buNone/>
              <a:defRPr sz="2600">
                <a:solidFill>
                  <a:schemeClr val="dk1"/>
                </a:solidFill>
              </a:defRPr>
            </a:lvl5pPr>
            <a:lvl6pPr lvl="5">
              <a:spcBef>
                <a:spcPts val="0"/>
              </a:spcBef>
              <a:spcAft>
                <a:spcPts val="0"/>
              </a:spcAft>
              <a:buClr>
                <a:schemeClr val="dk1"/>
              </a:buClr>
              <a:buSzPts val="2600"/>
              <a:buNone/>
              <a:defRPr sz="2600">
                <a:solidFill>
                  <a:schemeClr val="dk1"/>
                </a:solidFill>
              </a:defRPr>
            </a:lvl6pPr>
            <a:lvl7pPr lvl="6">
              <a:spcBef>
                <a:spcPts val="0"/>
              </a:spcBef>
              <a:spcAft>
                <a:spcPts val="0"/>
              </a:spcAft>
              <a:buClr>
                <a:schemeClr val="dk1"/>
              </a:buClr>
              <a:buSzPts val="2600"/>
              <a:buNone/>
              <a:defRPr sz="2600">
                <a:solidFill>
                  <a:schemeClr val="dk1"/>
                </a:solidFill>
              </a:defRPr>
            </a:lvl7pPr>
            <a:lvl8pPr lvl="7">
              <a:spcBef>
                <a:spcPts val="0"/>
              </a:spcBef>
              <a:spcAft>
                <a:spcPts val="0"/>
              </a:spcAft>
              <a:buClr>
                <a:schemeClr val="dk1"/>
              </a:buClr>
              <a:buSzPts val="2600"/>
              <a:buNone/>
              <a:defRPr sz="2600">
                <a:solidFill>
                  <a:schemeClr val="dk1"/>
                </a:solidFill>
              </a:defRPr>
            </a:lvl8pPr>
            <a:lvl9pPr lvl="8">
              <a:spcBef>
                <a:spcPts val="0"/>
              </a:spcBef>
              <a:spcAft>
                <a:spcPts val="0"/>
              </a:spcAft>
              <a:buClr>
                <a:schemeClr val="dk1"/>
              </a:buClr>
              <a:buSzPts val="2600"/>
              <a:buNone/>
              <a:defRPr sz="2600">
                <a:solidFill>
                  <a:schemeClr val="dk1"/>
                </a:solidFill>
              </a:defRPr>
            </a:lvl9pPr>
          </a:lstStyle>
          <a:p>
            <a:endParaRPr/>
          </a:p>
        </p:txBody>
      </p:sp>
      <p:sp>
        <p:nvSpPr>
          <p:cNvPr id="8" name="Google Shape;8;p1"/>
          <p:cNvSpPr txBox="1">
            <a:spLocks noGrp="1"/>
          </p:cNvSpPr>
          <p:nvPr>
            <p:ph type="body" idx="1"/>
          </p:nvPr>
        </p:nvSpPr>
        <p:spPr>
          <a:xfrm>
            <a:off x="311700" y="1152475"/>
            <a:ext cx="8520600" cy="3416400"/>
          </a:xfrm>
          <a:prstGeom prst="rect">
            <a:avLst/>
          </a:prstGeom>
          <a:noFill/>
          <a:ln>
            <a:noFill/>
          </a:ln>
        </p:spPr>
        <p:txBody>
          <a:bodyPr spcFirstLastPara="1" wrap="square" lIns="85450" tIns="85450" rIns="85450" bIns="85450" anchor="t" anchorCtr="0">
            <a:noAutofit/>
          </a:bodyPr>
          <a:lstStyle>
            <a:lvl1pPr marL="457200" lvl="0" indent="-336550">
              <a:lnSpc>
                <a:spcPct val="115000"/>
              </a:lnSpc>
              <a:spcBef>
                <a:spcPts val="0"/>
              </a:spcBef>
              <a:spcAft>
                <a:spcPts val="0"/>
              </a:spcAft>
              <a:buSzPts val="1700"/>
              <a:buChar char="●"/>
              <a:defRPr sz="1700"/>
            </a:lvl1pPr>
            <a:lvl2pPr marL="914400" lvl="1" indent="-311150">
              <a:lnSpc>
                <a:spcPct val="115000"/>
              </a:lnSpc>
              <a:spcBef>
                <a:spcPts val="1500"/>
              </a:spcBef>
              <a:spcAft>
                <a:spcPts val="0"/>
              </a:spcAft>
              <a:buSzPts val="1300"/>
              <a:buChar char="○"/>
              <a:defRPr sz="1300"/>
            </a:lvl2pPr>
            <a:lvl3pPr marL="1371600" lvl="2" indent="-311150">
              <a:lnSpc>
                <a:spcPct val="115000"/>
              </a:lnSpc>
              <a:spcBef>
                <a:spcPts val="1500"/>
              </a:spcBef>
              <a:spcAft>
                <a:spcPts val="0"/>
              </a:spcAft>
              <a:buSzPts val="1300"/>
              <a:buChar char="■"/>
              <a:defRPr sz="1300"/>
            </a:lvl3pPr>
            <a:lvl4pPr marL="1828800" lvl="3" indent="-311150">
              <a:lnSpc>
                <a:spcPct val="115000"/>
              </a:lnSpc>
              <a:spcBef>
                <a:spcPts val="1500"/>
              </a:spcBef>
              <a:spcAft>
                <a:spcPts val="0"/>
              </a:spcAft>
              <a:buSzPts val="1300"/>
              <a:buChar char="●"/>
              <a:defRPr sz="1300"/>
            </a:lvl4pPr>
            <a:lvl5pPr marL="2286000" lvl="4" indent="-311150">
              <a:lnSpc>
                <a:spcPct val="115000"/>
              </a:lnSpc>
              <a:spcBef>
                <a:spcPts val="1500"/>
              </a:spcBef>
              <a:spcAft>
                <a:spcPts val="0"/>
              </a:spcAft>
              <a:buSzPts val="1300"/>
              <a:buChar char="○"/>
              <a:defRPr sz="1300"/>
            </a:lvl5pPr>
            <a:lvl6pPr marL="2743200" lvl="5" indent="-311150">
              <a:lnSpc>
                <a:spcPct val="115000"/>
              </a:lnSpc>
              <a:spcBef>
                <a:spcPts val="1500"/>
              </a:spcBef>
              <a:spcAft>
                <a:spcPts val="0"/>
              </a:spcAft>
              <a:buSzPts val="1300"/>
              <a:buChar char="■"/>
              <a:defRPr sz="1300"/>
            </a:lvl6pPr>
            <a:lvl7pPr marL="3200400" lvl="6" indent="-311150">
              <a:lnSpc>
                <a:spcPct val="115000"/>
              </a:lnSpc>
              <a:spcBef>
                <a:spcPts val="1500"/>
              </a:spcBef>
              <a:spcAft>
                <a:spcPts val="0"/>
              </a:spcAft>
              <a:buSzPts val="1300"/>
              <a:buChar char="●"/>
              <a:defRPr sz="1300"/>
            </a:lvl7pPr>
            <a:lvl8pPr marL="3657600" lvl="7" indent="-311150">
              <a:lnSpc>
                <a:spcPct val="115000"/>
              </a:lnSpc>
              <a:spcBef>
                <a:spcPts val="1500"/>
              </a:spcBef>
              <a:spcAft>
                <a:spcPts val="0"/>
              </a:spcAft>
              <a:buSzPts val="1300"/>
              <a:buChar char="○"/>
              <a:defRPr sz="1300"/>
            </a:lvl8pPr>
            <a:lvl9pPr marL="4114800" lvl="8" indent="-311150">
              <a:lnSpc>
                <a:spcPct val="115000"/>
              </a:lnSpc>
              <a:spcBef>
                <a:spcPts val="1500"/>
              </a:spcBef>
              <a:spcAft>
                <a:spcPts val="1500"/>
              </a:spcAft>
              <a:buSzPts val="1300"/>
              <a:buChar char="■"/>
              <a:defRPr sz="1300"/>
            </a:lvl9pPr>
          </a:lstStyle>
          <a:p>
            <a:endParaRPr/>
          </a:p>
        </p:txBody>
      </p:sp>
      <p:sp>
        <p:nvSpPr>
          <p:cNvPr id="9" name="Google Shape;9;p1"/>
          <p:cNvSpPr txBox="1">
            <a:spLocks noGrp="1"/>
          </p:cNvSpPr>
          <p:nvPr>
            <p:ph type="sldNum" idx="12"/>
          </p:nvPr>
        </p:nvSpPr>
        <p:spPr>
          <a:xfrm>
            <a:off x="8472458" y="4663217"/>
            <a:ext cx="548400" cy="393600"/>
          </a:xfrm>
          <a:prstGeom prst="rect">
            <a:avLst/>
          </a:prstGeom>
          <a:noFill/>
          <a:ln>
            <a:noFill/>
          </a:ln>
        </p:spPr>
        <p:txBody>
          <a:bodyPr spcFirstLastPara="1" wrap="square" lIns="85450" tIns="85450" rIns="85450" bIns="85450"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hyperlink" Target="https://northumberlandeducation.co.uk/wp-content/uploads/2025/05/Writing-Clear-Targets.pdf" TargetMode="Externa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northumberlandeducation.co.uk/sendsupport/"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hyperlink" Target="https://northumberlandeducation.co.uk/wp-content/uploads/2024/10/Early-Years-Ordinarily-Available-Provision-Guidance_v4.pdf" TargetMode="External"/><Relationship Id="rId2" Type="http://schemas.openxmlformats.org/officeDocument/2006/relationships/hyperlink" Target="https://youtu.be/QRfB3BqEO9w" TargetMode="External"/><Relationship Id="rId1" Type="http://schemas.openxmlformats.org/officeDocument/2006/relationships/slideLayout" Target="../slideLayouts/slideLayout12.xml"/><Relationship Id="rId5" Type="http://schemas.openxmlformats.org/officeDocument/2006/relationships/hyperlink" Target="https://northumberlandeducation.co.uk/wp-content/uploads/2024/04/Disability-Access-Fund-Guidance-April-2024.pdf" TargetMode="External"/><Relationship Id="rId4" Type="http://schemas.openxmlformats.org/officeDocument/2006/relationships/hyperlink" Target="https://northumberlandeducation.co.uk/wp-content/uploads/2024/05/Briefing-on-EYPP-eligibility-check-Jan-24.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view.officeapps.live.com/op/view.aspx?src=https%3A%2F%2Fnorthumberlandeducation.co.uk%2Fwp-content%2Fuploads%2F2024%2F03%2FProvision-Map-Blank-timetable.docx&amp;wdOrigin=BROWSELINK" TargetMode="External"/><Relationship Id="rId2" Type="http://schemas.openxmlformats.org/officeDocument/2006/relationships/hyperlink" Target="https://northumberlandeducation.co.uk/wp-content/uploads/2024/06/Early-Years-Ordinarily-Available-Provision-Guidance-Final-Copy.pdf"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youtu.be/VkILvUOAzBk?si=RZPxT-kK2bbqMlEU" TargetMode="Externa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https://view.officeapps.live.com/op/view.aspx?src=https%3A%2F%2Fnorthumberlandeducation.co.uk%2Fwp-content%2Fuploads%2F2024%2F03%2FEYSTAR-Review-Family-Views.docx&amp;wdOrigin=BROWSELINK"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ctrTitle"/>
          </p:nvPr>
        </p:nvSpPr>
        <p:spPr>
          <a:xfrm>
            <a:off x="311706" y="2190070"/>
            <a:ext cx="8520600" cy="763500"/>
          </a:xfrm>
          <a:prstGeom prst="rect">
            <a:avLst/>
          </a:prstGeom>
        </p:spPr>
        <p:txBody>
          <a:bodyPr spcFirstLastPara="1" wrap="square" lIns="85450" tIns="85450" rIns="85450" bIns="85450" anchor="b" anchorCtr="0">
            <a:noAutofit/>
          </a:bodyPr>
          <a:lstStyle/>
          <a:p>
            <a:r>
              <a:rPr lang="en-GB"/>
              <a:t>Early Years Short Term Additional Resource</a:t>
            </a:r>
          </a:p>
        </p:txBody>
      </p:sp>
      <p:sp>
        <p:nvSpPr>
          <p:cNvPr id="57" name="Google Shape;57;p13"/>
          <p:cNvSpPr txBox="1">
            <a:spLocks noGrp="1"/>
          </p:cNvSpPr>
          <p:nvPr>
            <p:ph type="subTitle" idx="1"/>
          </p:nvPr>
        </p:nvSpPr>
        <p:spPr>
          <a:xfrm>
            <a:off x="311700" y="3041498"/>
            <a:ext cx="8520600" cy="792600"/>
          </a:xfrm>
          <a:prstGeom prst="rect">
            <a:avLst/>
          </a:prstGeom>
        </p:spPr>
        <p:txBody>
          <a:bodyPr spcFirstLastPara="1" wrap="square" lIns="85450" tIns="85450" rIns="85450" bIns="85450" anchor="t" anchorCtr="0">
            <a:noAutofit/>
          </a:bodyPr>
          <a:lstStyle/>
          <a:p>
            <a:pPr marL="0" indent="0"/>
            <a:r>
              <a:rPr lang="en-GB"/>
              <a:t>2025 - 2026 </a:t>
            </a:r>
          </a:p>
          <a:p>
            <a:pPr marL="0" indent="0"/>
            <a:endParaRPr lang="en-GB"/>
          </a:p>
          <a:p>
            <a:pPr marL="0" indent="0"/>
            <a:r>
              <a:rPr lang="en-GB" sz="1800"/>
              <a:t>This guidance supports Northumberland Early Years providers to understand how to apply for Early Years Short Term Additional Resource (EYSTAR)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50DAC3C-B545-1A37-F6E9-3624B1D95BDD}"/>
              </a:ext>
            </a:extLst>
          </p:cNvPr>
          <p:cNvGraphicFramePr>
            <a:graphicFrameLocks noGrp="1"/>
          </p:cNvGraphicFramePr>
          <p:nvPr>
            <p:extLst>
              <p:ext uri="{D42A27DB-BD31-4B8C-83A1-F6EECF244321}">
                <p14:modId xmlns:p14="http://schemas.microsoft.com/office/powerpoint/2010/main" val="940222257"/>
              </p:ext>
            </p:extLst>
          </p:nvPr>
        </p:nvGraphicFramePr>
        <p:xfrm>
          <a:off x="530086" y="314738"/>
          <a:ext cx="8078114" cy="3822416"/>
        </p:xfrm>
        <a:graphic>
          <a:graphicData uri="http://schemas.openxmlformats.org/drawingml/2006/table">
            <a:tbl>
              <a:tblPr firstRow="1" bandRow="1">
                <a:tableStyleId>{8799B23B-EC83-4686-B30A-512413B5E67A}</a:tableStyleId>
              </a:tblPr>
              <a:tblGrid>
                <a:gridCol w="4959211">
                  <a:extLst>
                    <a:ext uri="{9D8B030D-6E8A-4147-A177-3AD203B41FA5}">
                      <a16:colId xmlns:a16="http://schemas.microsoft.com/office/drawing/2014/main" val="1543716810"/>
                    </a:ext>
                  </a:extLst>
                </a:gridCol>
                <a:gridCol w="3118903">
                  <a:extLst>
                    <a:ext uri="{9D8B030D-6E8A-4147-A177-3AD203B41FA5}">
                      <a16:colId xmlns:a16="http://schemas.microsoft.com/office/drawing/2014/main" val="2124465984"/>
                    </a:ext>
                  </a:extLst>
                </a:gridCol>
              </a:tblGrid>
              <a:tr h="187676">
                <a:tc gridSpan="2">
                  <a:txBody>
                    <a:bodyPr/>
                    <a:lstStyle/>
                    <a:p>
                      <a:pPr fontAlgn="auto"/>
                      <a:r>
                        <a:rPr lang="en-GB" sz="1200">
                          <a:solidFill>
                            <a:srgbClr val="FFFFFF"/>
                          </a:solidFill>
                          <a:effectLst/>
                          <a:latin typeface="Arial"/>
                        </a:rPr>
                        <a:t>​  </a:t>
                      </a:r>
                      <a:r>
                        <a:rPr lang="en-GB" sz="1200">
                          <a:solidFill>
                            <a:schemeClr val="tx1"/>
                          </a:solidFill>
                          <a:effectLst/>
                          <a:latin typeface="Arial"/>
                        </a:rPr>
                        <a:t>Appendix 1 – Points For consideration</a:t>
                      </a:r>
                    </a:p>
                  </a:txBody>
                  <a:tcPr marL="0" marR="0" marT="0" marB="0">
                    <a:lnL w="19050">
                      <a:solidFill>
                        <a:schemeClr val="tx1"/>
                      </a:solidFill>
                    </a:lnL>
                    <a:lnR w="19050">
                      <a:solidFill>
                        <a:schemeClr val="tx1"/>
                      </a:solidFill>
                    </a:lnR>
                    <a:lnT w="19050">
                      <a:solidFill>
                        <a:schemeClr val="tx1"/>
                      </a:solidFill>
                    </a:lnT>
                    <a:lnB w="19050">
                      <a:solidFill>
                        <a:schemeClr val="tx1"/>
                      </a:solidFill>
                    </a:lnB>
                    <a:solidFill>
                      <a:schemeClr val="bg1">
                        <a:lumMod val="65000"/>
                      </a:schemeClr>
                    </a:solidFill>
                  </a:tcPr>
                </a:tc>
                <a:tc hMerge="1">
                  <a:txBody>
                    <a:bodyPr/>
                    <a:lstStyle/>
                    <a:p>
                      <a:endParaRPr lang="en-GB"/>
                    </a:p>
                  </a:txBody>
                  <a:tcPr marL="0" marR="0" marT="0" marB="0" horzOverflow="overflow"/>
                </a:tc>
                <a:extLst>
                  <a:ext uri="{0D108BD9-81ED-4DB2-BD59-A6C34878D82A}">
                    <a16:rowId xmlns:a16="http://schemas.microsoft.com/office/drawing/2014/main" val="4183446051"/>
                  </a:ext>
                </a:extLst>
              </a:tr>
              <a:tr h="231836">
                <a:tc>
                  <a:txBody>
                    <a:bodyPr/>
                    <a:lstStyle/>
                    <a:p>
                      <a:pPr fontAlgn="auto"/>
                      <a:r>
                        <a:rPr lang="en-GB" sz="1200" b="1">
                          <a:effectLst/>
                          <a:latin typeface="Arial"/>
                        </a:rPr>
                        <a:t>​Applications</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fontAlgn="auto"/>
                      <a:r>
                        <a:rPr lang="en-GB" sz="1200" b="1">
                          <a:effectLst/>
                          <a:latin typeface="Arial"/>
                        </a:rPr>
                        <a:t>​Possible Information Sources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319757928"/>
                  </a:ext>
                </a:extLst>
              </a:tr>
              <a:tr h="728628">
                <a:tc>
                  <a:txBody>
                    <a:bodyPr/>
                    <a:lstStyle/>
                    <a:p>
                      <a:pPr fontAlgn="auto"/>
                      <a:r>
                        <a:rPr lang="en-GB" sz="1200">
                          <a:effectLst/>
                          <a:latin typeface="Arial"/>
                        </a:rPr>
                        <a:t>​Have reasonable adjustments been made to enable this child to access their full early years entitlement?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indent="-171450" fontAlgn="auto">
                        <a:buFont typeface="Arial"/>
                        <a:buChar char="•"/>
                      </a:pPr>
                      <a:r>
                        <a:rPr lang="en-GB" sz="1200">
                          <a:effectLst/>
                          <a:latin typeface="Arial"/>
                        </a:rPr>
                        <a:t>​Cycles of targets</a:t>
                      </a:r>
                    </a:p>
                    <a:p>
                      <a:pPr marL="171450" indent="-171450" fontAlgn="base">
                        <a:buFont typeface="Arial"/>
                        <a:buChar char="•"/>
                      </a:pPr>
                      <a:r>
                        <a:rPr lang="en-GB" sz="1200">
                          <a:effectLst/>
                          <a:latin typeface="Arial"/>
                        </a:rPr>
                        <a:t>Professionals' reports</a:t>
                      </a:r>
                    </a:p>
                    <a:p>
                      <a:pPr marL="171450" indent="-171450" fontAlgn="base">
                        <a:buFont typeface="Arial"/>
                        <a:buChar char="•"/>
                      </a:pPr>
                      <a:r>
                        <a:rPr lang="en-GB" sz="1200">
                          <a:effectLst/>
                          <a:latin typeface="Arial"/>
                        </a:rPr>
                        <a:t>Early Years Inclusion Consultant visit reports</a:t>
                      </a:r>
                    </a:p>
                    <a:p>
                      <a:pPr marL="171450" indent="-171450" fontAlgn="base">
                        <a:buFont typeface="Arial"/>
                        <a:buChar char="•"/>
                      </a:pPr>
                      <a:r>
                        <a:rPr lang="en-GB" sz="1200">
                          <a:effectLst/>
                          <a:latin typeface="Arial"/>
                        </a:rPr>
                        <a:t>Provision maps​</a:t>
                      </a:r>
                    </a:p>
                    <a:p>
                      <a:pPr marL="171450" lvl="0" indent="-171450">
                        <a:buFont typeface="Arial"/>
                        <a:buChar char="•"/>
                      </a:pPr>
                      <a:r>
                        <a:rPr lang="en-GB" sz="1200">
                          <a:effectLst/>
                          <a:latin typeface="Arial"/>
                        </a:rPr>
                        <a:t>Actions</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1724554822"/>
                  </a:ext>
                </a:extLst>
              </a:tr>
              <a:tr h="894226">
                <a:tc>
                  <a:txBody>
                    <a:bodyPr/>
                    <a:lstStyle/>
                    <a:p>
                      <a:pPr fontAlgn="auto"/>
                      <a:r>
                        <a:rPr lang="en-GB" sz="1200">
                          <a:effectLst/>
                          <a:latin typeface="Arial"/>
                        </a:rPr>
                        <a:t>​Is this child accessing their full funded entitlement hours (where parents request it) to enable maximum gains of inclusive early years provision? If not and parents/carers would like them to, is there a clear plan in place to increase attendance?    ​</a:t>
                      </a:r>
                    </a:p>
                    <a:p>
                      <a:pPr fontAlgn="base"/>
                      <a:r>
                        <a:rPr lang="en-GB" sz="1200">
                          <a:effectLst/>
                          <a:latin typeface="Arial"/>
                        </a:rPr>
                        <a:t>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indent="-171450" fontAlgn="auto">
                        <a:buFont typeface="Arial"/>
                        <a:buChar char="•"/>
                      </a:pPr>
                      <a:r>
                        <a:rPr lang="en-GB" sz="1200">
                          <a:effectLst/>
                          <a:latin typeface="Arial"/>
                        </a:rPr>
                        <a:t>​Application</a:t>
                      </a:r>
                      <a:endParaRPr lang="en-US"/>
                    </a:p>
                    <a:p>
                      <a:pPr marL="171450" lvl="0" indent="-171450">
                        <a:buFont typeface="Arial"/>
                        <a:buChar char="•"/>
                      </a:pPr>
                      <a:r>
                        <a:rPr lang="en-GB" sz="1200">
                          <a:effectLst/>
                          <a:latin typeface="Arial"/>
                        </a:rPr>
                        <a:t>Early Years Project Development &amp; Business Manager reports</a:t>
                      </a:r>
                      <a:endParaRPr lang="en-US"/>
                    </a:p>
                    <a:p>
                      <a:pPr marL="171450" lvl="0" indent="-171450">
                        <a:buFont typeface="Arial"/>
                        <a:buChar char="•"/>
                      </a:pPr>
                      <a:r>
                        <a:rPr lang="en-GB" sz="1200">
                          <a:effectLst/>
                          <a:latin typeface="Arial"/>
                        </a:rPr>
                        <a:t>Full entitlement plan</a:t>
                      </a:r>
                      <a:endParaRPr lang="en-US"/>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1111705729"/>
                  </a:ext>
                </a:extLst>
              </a:tr>
              <a:tr h="397433">
                <a:tc>
                  <a:txBody>
                    <a:bodyPr/>
                    <a:lstStyle/>
                    <a:p>
                      <a:pPr fontAlgn="auto"/>
                      <a:r>
                        <a:rPr lang="en-GB" sz="1200">
                          <a:effectLst/>
                          <a:latin typeface="Arial"/>
                        </a:rPr>
                        <a:t>​Does evidence suggest that parents/carers have been involved in the assessment, planning and review process?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indent="-171450" fontAlgn="auto">
                        <a:buFont typeface="Arial"/>
                        <a:buChar char="•"/>
                      </a:pPr>
                      <a:r>
                        <a:rPr lang="en-GB" sz="1200">
                          <a:effectLst/>
                          <a:latin typeface="Arial"/>
                        </a:rPr>
                        <a:t>​Family views document​</a:t>
                      </a:r>
                    </a:p>
                    <a:p>
                      <a:pPr marL="171450" lvl="0" indent="-171450">
                        <a:buFont typeface="Arial"/>
                        <a:buChar char="•"/>
                      </a:pPr>
                      <a:r>
                        <a:rPr lang="en-GB" sz="1200">
                          <a:effectLst/>
                          <a:latin typeface="Arial"/>
                        </a:rPr>
                        <a:t>Early Years Inclusion Consultant visit reports</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2914909134"/>
                  </a:ext>
                </a:extLst>
              </a:tr>
              <a:tr h="397433">
                <a:tc>
                  <a:txBody>
                    <a:bodyPr/>
                    <a:lstStyle/>
                    <a:p>
                      <a:pPr fontAlgn="auto"/>
                      <a:r>
                        <a:rPr lang="en-GB" sz="1200">
                          <a:effectLst/>
                          <a:latin typeface="Arial"/>
                        </a:rPr>
                        <a:t>​Does assessment information indicate that the child is not on track within the prime areas of learning?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indent="-171450" fontAlgn="auto">
                        <a:buFont typeface="Arial"/>
                        <a:buChar char="•"/>
                      </a:pPr>
                      <a:r>
                        <a:rPr lang="en-GB" sz="1200">
                          <a:effectLst/>
                          <a:latin typeface="Arial"/>
                        </a:rPr>
                        <a:t>​School Readiness Checker ​</a:t>
                      </a:r>
                    </a:p>
                    <a:p>
                      <a:pPr marL="171450" lvl="0" indent="-171450">
                        <a:buFont typeface="Arial"/>
                        <a:buChar char="•"/>
                      </a:pPr>
                      <a:r>
                        <a:rPr lang="en-GB" sz="1200">
                          <a:effectLst/>
                          <a:latin typeface="Arial"/>
                        </a:rPr>
                        <a:t>Two Year Old Progress Integrated Review</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2796435580"/>
                  </a:ext>
                </a:extLst>
              </a:tr>
            </a:tbl>
          </a:graphicData>
        </a:graphic>
      </p:graphicFrame>
    </p:spTree>
    <p:extLst>
      <p:ext uri="{BB962C8B-B14F-4D97-AF65-F5344CB8AC3E}">
        <p14:creationId xmlns:p14="http://schemas.microsoft.com/office/powerpoint/2010/main" val="2758775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50DAC3C-B545-1A37-F6E9-3624B1D95BDD}"/>
              </a:ext>
            </a:extLst>
          </p:cNvPr>
          <p:cNvGraphicFramePr>
            <a:graphicFrameLocks noGrp="1"/>
          </p:cNvGraphicFramePr>
          <p:nvPr>
            <p:extLst>
              <p:ext uri="{D42A27DB-BD31-4B8C-83A1-F6EECF244321}">
                <p14:modId xmlns:p14="http://schemas.microsoft.com/office/powerpoint/2010/main" val="1516227022"/>
              </p:ext>
            </p:extLst>
          </p:nvPr>
        </p:nvGraphicFramePr>
        <p:xfrm>
          <a:off x="176645" y="228600"/>
          <a:ext cx="8893140" cy="3108960"/>
        </p:xfrm>
        <a:graphic>
          <a:graphicData uri="http://schemas.openxmlformats.org/drawingml/2006/table">
            <a:tbl>
              <a:tblPr firstRow="1" bandRow="1">
                <a:tableStyleId>{8799B23B-EC83-4686-B30A-512413B5E67A}</a:tableStyleId>
              </a:tblPr>
              <a:tblGrid>
                <a:gridCol w="5614517">
                  <a:extLst>
                    <a:ext uri="{9D8B030D-6E8A-4147-A177-3AD203B41FA5}">
                      <a16:colId xmlns:a16="http://schemas.microsoft.com/office/drawing/2014/main" val="1543716810"/>
                    </a:ext>
                  </a:extLst>
                </a:gridCol>
                <a:gridCol w="3278623">
                  <a:extLst>
                    <a:ext uri="{9D8B030D-6E8A-4147-A177-3AD203B41FA5}">
                      <a16:colId xmlns:a16="http://schemas.microsoft.com/office/drawing/2014/main" val="2124465984"/>
                    </a:ext>
                  </a:extLst>
                </a:gridCol>
              </a:tblGrid>
              <a:tr h="205740">
                <a:tc gridSpan="2">
                  <a:txBody>
                    <a:bodyPr/>
                    <a:lstStyle/>
                    <a:p>
                      <a:pPr fontAlgn="auto"/>
                      <a:r>
                        <a:rPr lang="en-GB" sz="1200">
                          <a:solidFill>
                            <a:srgbClr val="FFFFFF"/>
                          </a:solidFill>
                          <a:effectLst/>
                          <a:latin typeface="Arial"/>
                        </a:rPr>
                        <a:t>​  </a:t>
                      </a:r>
                      <a:r>
                        <a:rPr lang="en-GB" sz="1200">
                          <a:solidFill>
                            <a:schemeClr val="tx1"/>
                          </a:solidFill>
                          <a:effectLst/>
                          <a:latin typeface="Arial"/>
                        </a:rPr>
                        <a:t>Appendix 1 ​- Points for consideration</a:t>
                      </a:r>
                    </a:p>
                  </a:txBody>
                  <a:tcPr marL="0" marR="0" marT="0" marB="0">
                    <a:lnL w="19050">
                      <a:solidFill>
                        <a:schemeClr val="tx1"/>
                      </a:solidFill>
                    </a:lnL>
                    <a:lnR w="19050">
                      <a:solidFill>
                        <a:schemeClr val="tx1"/>
                      </a:solidFill>
                    </a:lnR>
                    <a:lnT w="19050">
                      <a:solidFill>
                        <a:schemeClr val="tx1"/>
                      </a:solidFill>
                    </a:lnT>
                    <a:lnB w="19050">
                      <a:solidFill>
                        <a:schemeClr val="tx1"/>
                      </a:solidFill>
                    </a:lnB>
                    <a:solidFill>
                      <a:schemeClr val="bg1">
                        <a:lumMod val="65000"/>
                      </a:schemeClr>
                    </a:solidFill>
                  </a:tcPr>
                </a:tc>
                <a:tc hMerge="1">
                  <a:txBody>
                    <a:bodyPr/>
                    <a:lstStyle/>
                    <a:p>
                      <a:endParaRPr lang="en-GB"/>
                    </a:p>
                  </a:txBody>
                  <a:tcPr marL="0" marR="0" marT="0" marB="0" horzOverflow="overflow"/>
                </a:tc>
                <a:extLst>
                  <a:ext uri="{0D108BD9-81ED-4DB2-BD59-A6C34878D82A}">
                    <a16:rowId xmlns:a16="http://schemas.microsoft.com/office/drawing/2014/main" val="4183446051"/>
                  </a:ext>
                </a:extLst>
              </a:tr>
              <a:tr h="205740">
                <a:tc>
                  <a:txBody>
                    <a:bodyPr/>
                    <a:lstStyle/>
                    <a:p>
                      <a:pPr fontAlgn="auto"/>
                      <a:r>
                        <a:rPr lang="en-GB" sz="1200" b="1">
                          <a:effectLst/>
                          <a:latin typeface="Arial"/>
                        </a:rPr>
                        <a:t>​Applications cont.</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fontAlgn="auto"/>
                      <a:r>
                        <a:rPr lang="en-GB" sz="1200" b="1">
                          <a:effectLst/>
                          <a:latin typeface="Arial"/>
                        </a:rPr>
                        <a:t>​Possible Information Sources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319757928"/>
                  </a:ext>
                </a:extLst>
              </a:tr>
              <a:tr h="205740">
                <a:tc>
                  <a:txBody>
                    <a:bodyPr/>
                    <a:lstStyle/>
                    <a:p>
                      <a:pPr lvl="0">
                        <a:buNone/>
                      </a:pPr>
                      <a:r>
                        <a:rPr lang="en-GB" sz="1200">
                          <a:effectLst/>
                          <a:latin typeface="Arial"/>
                        </a:rPr>
                        <a:t>​Do reports from other professionals suggest that the child would benefit from the requested level of additional funding? ​</a:t>
                      </a:r>
                      <a:endParaRPr lang="en-US"/>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lvl="0" indent="-171450">
                        <a:buFont typeface="Arial"/>
                        <a:buChar char="•"/>
                      </a:pPr>
                      <a:r>
                        <a:rPr lang="en-GB" sz="1200">
                          <a:effectLst/>
                          <a:latin typeface="Arial"/>
                        </a:rPr>
                        <a:t>​Professionals' reports</a:t>
                      </a:r>
                      <a:endParaRPr lang="en-US"/>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243552764"/>
                  </a:ext>
                </a:extLst>
              </a:tr>
              <a:tr h="205740">
                <a:tc>
                  <a:txBody>
                    <a:bodyPr/>
                    <a:lstStyle/>
                    <a:p>
                      <a:pPr fontAlgn="auto"/>
                      <a:r>
                        <a:rPr lang="en-GB" sz="1200">
                          <a:effectLst/>
                          <a:latin typeface="Arial"/>
                        </a:rPr>
                        <a:t>​Does the plan for supporting the inclusion of the child reflect the level of funding requested? ​</a:t>
                      </a:r>
                    </a:p>
                  </a:txBody>
                  <a:tcPr marL="68580" marR="68580" marT="34290" marB="34290">
                    <a:lnL w="19050">
                      <a:solidFill>
                        <a:schemeClr val="tx1"/>
                      </a:solidFill>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a:solidFill>
                        <a:schemeClr val="tx1"/>
                      </a:solidFill>
                    </a:lnB>
                  </a:tcPr>
                </a:tc>
                <a:tc>
                  <a:txBody>
                    <a:bodyPr/>
                    <a:lstStyle/>
                    <a:p>
                      <a:pPr marL="171450" indent="-171450" fontAlgn="auto">
                        <a:buFont typeface="Arial"/>
                        <a:buChar char="•"/>
                      </a:pPr>
                      <a:r>
                        <a:rPr lang="en-GB" sz="1200">
                          <a:effectLst/>
                          <a:latin typeface="Arial"/>
                        </a:rPr>
                        <a:t>Cycles of targets</a:t>
                      </a:r>
                    </a:p>
                  </a:txBody>
                  <a:tcPr marL="68580" marR="68580" marT="34290" marB="34290">
                    <a:lnL w="19050" cap="flat" cmpd="sng" algn="ctr">
                      <a:solidFill>
                        <a:schemeClr val="tx1"/>
                      </a:solidFill>
                      <a:prstDash val="solid"/>
                      <a:round/>
                      <a:headEnd type="none" w="med" len="med"/>
                      <a:tailEnd type="none" w="med" len="med"/>
                    </a:lnL>
                    <a:lnR w="19050">
                      <a:solidFill>
                        <a:schemeClr val="tx1"/>
                      </a:solidFill>
                    </a:lnR>
                    <a:lnT w="19050" cap="flat" cmpd="sng" algn="ctr">
                      <a:solidFill>
                        <a:schemeClr val="tx1"/>
                      </a:solidFill>
                      <a:prstDash val="solid"/>
                      <a:round/>
                      <a:headEnd type="none" w="med" len="med"/>
                      <a:tailEnd type="none" w="med" len="med"/>
                    </a:lnT>
                    <a:lnB w="19050">
                      <a:solidFill>
                        <a:schemeClr val="tx1"/>
                      </a:solidFill>
                    </a:lnB>
                  </a:tcPr>
                </a:tc>
                <a:extLst>
                  <a:ext uri="{0D108BD9-81ED-4DB2-BD59-A6C34878D82A}">
                    <a16:rowId xmlns:a16="http://schemas.microsoft.com/office/drawing/2014/main" val="1142812344"/>
                  </a:ext>
                </a:extLst>
              </a:tr>
              <a:tr h="342900">
                <a:tc>
                  <a:txBody>
                    <a:bodyPr/>
                    <a:lstStyle/>
                    <a:p>
                      <a:pPr fontAlgn="auto"/>
                      <a:r>
                        <a:rPr lang="en-GB" sz="1200">
                          <a:effectLst/>
                          <a:latin typeface="Arial"/>
                        </a:rPr>
                        <a:t>​Are the strategies and approaches appropriate and in line with the good practice principles</a:t>
                      </a:r>
                      <a:r>
                        <a:rPr lang="en-GB" sz="1200">
                          <a:solidFill>
                            <a:srgbClr val="FF0000"/>
                          </a:solidFill>
                          <a:effectLst/>
                          <a:latin typeface="Arial"/>
                        </a:rPr>
                        <a:t> </a:t>
                      </a:r>
                      <a:r>
                        <a:rPr lang="en-GB" sz="1200">
                          <a:effectLst/>
                          <a:latin typeface="Arial"/>
                        </a:rPr>
                        <a:t>outlined in the EY Ordinarily Available Provision and is it clear that universal practice is well-embedded.</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indent="-171450" fontAlgn="auto">
                        <a:buFont typeface="Arial"/>
                        <a:buChar char="•"/>
                      </a:pPr>
                      <a:r>
                        <a:rPr lang="en-GB" sz="1200" b="0" i="0" u="none" strike="noStrike" noProof="0">
                          <a:solidFill>
                            <a:srgbClr val="000000"/>
                          </a:solidFill>
                          <a:effectLst/>
                          <a:latin typeface="Arial"/>
                        </a:rPr>
                        <a:t>Cycles of targets</a:t>
                      </a:r>
                    </a:p>
                    <a:p>
                      <a:pPr marL="171450" lvl="0" indent="-171450">
                        <a:buFont typeface="Arial"/>
                        <a:buChar char="•"/>
                      </a:pPr>
                      <a:r>
                        <a:rPr lang="en-GB" sz="1200" b="0" i="0" u="none" strike="noStrike" noProof="0">
                          <a:solidFill>
                            <a:srgbClr val="000000"/>
                          </a:solidFill>
                          <a:effectLst/>
                          <a:latin typeface="Arial"/>
                        </a:rPr>
                        <a:t>Actions</a:t>
                      </a:r>
                    </a:p>
                    <a:p>
                      <a:pPr marL="171450" lvl="0" indent="-171450">
                        <a:buFont typeface="Arial"/>
                        <a:buChar char="•"/>
                      </a:pPr>
                      <a:r>
                        <a:rPr lang="en-GB" sz="1200" b="0" i="0" u="none" strike="noStrike" noProof="0">
                          <a:solidFill>
                            <a:srgbClr val="000000"/>
                          </a:solidFill>
                          <a:effectLst/>
                          <a:latin typeface="Arial"/>
                        </a:rPr>
                        <a:t>Early Years Inclusion Consultant visit reports</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2110703771"/>
                  </a:ext>
                </a:extLst>
              </a:tr>
              <a:tr h="480060">
                <a:tc>
                  <a:txBody>
                    <a:bodyPr/>
                    <a:lstStyle/>
                    <a:p>
                      <a:pPr fontAlgn="auto"/>
                      <a:r>
                        <a:rPr lang="en-GB" sz="1200">
                          <a:effectLst/>
                          <a:latin typeface="Arial"/>
                        </a:rPr>
                        <a:t>​Are the strategies and approaches implemented appropriate and in line with those recommended by professionals involved with the child?</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indent="-171450" fontAlgn="auto">
                        <a:buFont typeface="Arial"/>
                        <a:buChar char="•"/>
                      </a:pPr>
                      <a:r>
                        <a:rPr lang="en-GB" sz="1200">
                          <a:effectLst/>
                          <a:latin typeface="Arial"/>
                        </a:rPr>
                        <a:t>Cycles of targets</a:t>
                      </a:r>
                    </a:p>
                    <a:p>
                      <a:pPr marL="171450" lvl="0" indent="-171450">
                        <a:buFont typeface="Arial"/>
                        <a:buChar char="•"/>
                      </a:pPr>
                      <a:r>
                        <a:rPr lang="en-GB" sz="1200">
                          <a:effectLst/>
                          <a:latin typeface="Arial"/>
                        </a:rPr>
                        <a:t>Early Years Inclusion Consultant visit reports</a:t>
                      </a:r>
                    </a:p>
                    <a:p>
                      <a:pPr marL="171450" lvl="0" indent="-171450">
                        <a:buFont typeface="Arial"/>
                        <a:buChar char="•"/>
                      </a:pPr>
                      <a:r>
                        <a:rPr lang="en-GB" sz="1200">
                          <a:effectLst/>
                          <a:latin typeface="Arial"/>
                        </a:rPr>
                        <a:t>Professionals' reports</a:t>
                      </a:r>
                    </a:p>
                    <a:p>
                      <a:pPr marL="171450" lvl="0" indent="-171450">
                        <a:buFont typeface="Arial"/>
                        <a:buChar char="•"/>
                      </a:pPr>
                      <a:r>
                        <a:rPr lang="en-GB" sz="1200">
                          <a:effectLst/>
                          <a:latin typeface="Arial"/>
                        </a:rPr>
                        <a:t>Actions</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1883411059"/>
                  </a:ext>
                </a:extLst>
              </a:tr>
            </a:tbl>
          </a:graphicData>
        </a:graphic>
      </p:graphicFrame>
    </p:spTree>
    <p:extLst>
      <p:ext uri="{BB962C8B-B14F-4D97-AF65-F5344CB8AC3E}">
        <p14:creationId xmlns:p14="http://schemas.microsoft.com/office/powerpoint/2010/main" val="1683415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E8C02-963F-E398-26E9-7D209E328E9F}"/>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648277B0-F546-2795-A94D-2D8E83F3E6DF}"/>
              </a:ext>
            </a:extLst>
          </p:cNvPr>
          <p:cNvGraphicFramePr>
            <a:graphicFrameLocks noGrp="1"/>
          </p:cNvGraphicFramePr>
          <p:nvPr>
            <p:extLst>
              <p:ext uri="{D42A27DB-BD31-4B8C-83A1-F6EECF244321}">
                <p14:modId xmlns:p14="http://schemas.microsoft.com/office/powerpoint/2010/main" val="1594778081"/>
              </p:ext>
            </p:extLst>
          </p:nvPr>
        </p:nvGraphicFramePr>
        <p:xfrm>
          <a:off x="137160" y="228600"/>
          <a:ext cx="8852062" cy="1874520"/>
        </p:xfrm>
        <a:graphic>
          <a:graphicData uri="http://schemas.openxmlformats.org/drawingml/2006/table">
            <a:tbl>
              <a:tblPr firstRow="1" bandRow="1">
                <a:tableStyleId>{8799B23B-EC83-4686-B30A-512413B5E67A}</a:tableStyleId>
              </a:tblPr>
              <a:tblGrid>
                <a:gridCol w="5588584">
                  <a:extLst>
                    <a:ext uri="{9D8B030D-6E8A-4147-A177-3AD203B41FA5}">
                      <a16:colId xmlns:a16="http://schemas.microsoft.com/office/drawing/2014/main" val="1543716810"/>
                    </a:ext>
                  </a:extLst>
                </a:gridCol>
                <a:gridCol w="3263478">
                  <a:extLst>
                    <a:ext uri="{9D8B030D-6E8A-4147-A177-3AD203B41FA5}">
                      <a16:colId xmlns:a16="http://schemas.microsoft.com/office/drawing/2014/main" val="2124465984"/>
                    </a:ext>
                  </a:extLst>
                </a:gridCol>
              </a:tblGrid>
              <a:tr h="205740">
                <a:tc gridSpan="2">
                  <a:txBody>
                    <a:bodyPr/>
                    <a:lstStyle/>
                    <a:p>
                      <a:pPr fontAlgn="auto"/>
                      <a:r>
                        <a:rPr lang="en-GB" sz="1200">
                          <a:solidFill>
                            <a:srgbClr val="FFFFFF"/>
                          </a:solidFill>
                          <a:effectLst/>
                          <a:latin typeface="Arial"/>
                        </a:rPr>
                        <a:t>​  </a:t>
                      </a:r>
                      <a:r>
                        <a:rPr lang="en-GB" sz="1200">
                          <a:solidFill>
                            <a:schemeClr val="tx1"/>
                          </a:solidFill>
                          <a:effectLst/>
                          <a:latin typeface="Arial"/>
                        </a:rPr>
                        <a:t>Appendix 1 ​- Points for Consideration</a:t>
                      </a:r>
                    </a:p>
                  </a:txBody>
                  <a:tcPr marL="0" marR="0" marT="0" marB="0">
                    <a:lnL w="19050">
                      <a:solidFill>
                        <a:schemeClr val="tx1"/>
                      </a:solidFill>
                    </a:lnL>
                    <a:lnR w="19050">
                      <a:solidFill>
                        <a:schemeClr val="tx1"/>
                      </a:solidFill>
                    </a:lnR>
                    <a:lnT w="19050">
                      <a:solidFill>
                        <a:schemeClr val="tx1"/>
                      </a:solidFill>
                    </a:lnT>
                    <a:lnB w="19050">
                      <a:solidFill>
                        <a:schemeClr val="tx1"/>
                      </a:solidFill>
                    </a:lnB>
                    <a:solidFill>
                      <a:schemeClr val="bg1">
                        <a:lumMod val="65000"/>
                      </a:schemeClr>
                    </a:solidFill>
                  </a:tcPr>
                </a:tc>
                <a:tc hMerge="1">
                  <a:txBody>
                    <a:bodyPr/>
                    <a:lstStyle/>
                    <a:p>
                      <a:endParaRPr lang="en-GB"/>
                    </a:p>
                  </a:txBody>
                  <a:tcPr marL="0" marR="0" marT="0" marB="0" horzOverflow="overflow"/>
                </a:tc>
                <a:extLst>
                  <a:ext uri="{0D108BD9-81ED-4DB2-BD59-A6C34878D82A}">
                    <a16:rowId xmlns:a16="http://schemas.microsoft.com/office/drawing/2014/main" val="4183446051"/>
                  </a:ext>
                </a:extLst>
              </a:tr>
              <a:tr h="205740">
                <a:tc>
                  <a:txBody>
                    <a:bodyPr/>
                    <a:lstStyle/>
                    <a:p>
                      <a:pPr fontAlgn="auto"/>
                      <a:r>
                        <a:rPr lang="en-GB" sz="1200" b="1">
                          <a:effectLst/>
                          <a:latin typeface="Arial"/>
                        </a:rPr>
                        <a:t>​Applications cont.</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fontAlgn="auto"/>
                      <a:r>
                        <a:rPr lang="en-GB" sz="1200" b="1">
                          <a:effectLst/>
                          <a:latin typeface="Arial"/>
                        </a:rPr>
                        <a:t>​Possible Information Sources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319757928"/>
                  </a:ext>
                </a:extLst>
              </a:tr>
              <a:tr h="342900">
                <a:tc>
                  <a:txBody>
                    <a:bodyPr/>
                    <a:lstStyle/>
                    <a:p>
                      <a:pPr fontAlgn="auto"/>
                      <a:r>
                        <a:rPr lang="en-GB" sz="1200">
                          <a:effectLst/>
                          <a:latin typeface="Arial"/>
                        </a:rPr>
                        <a:t>​Has the provider used transition systems effectively to share/gather information about the child and the inclusive strategies and approaches which are effective in meeting their needs? ​</a:t>
                      </a:r>
                    </a:p>
                  </a:txBody>
                  <a:tcPr marL="68580" marR="68580" marT="34290" marB="34290">
                    <a:lnL w="19050">
                      <a:solidFill>
                        <a:schemeClr val="tx1"/>
                      </a:solidFill>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a:solidFill>
                        <a:schemeClr val="tx1"/>
                      </a:solidFill>
                    </a:lnB>
                  </a:tcPr>
                </a:tc>
                <a:tc>
                  <a:txBody>
                    <a:bodyPr/>
                    <a:lstStyle/>
                    <a:p>
                      <a:pPr marL="171450" indent="-171450" fontAlgn="auto">
                        <a:buFont typeface="Arial"/>
                        <a:buChar char="•"/>
                      </a:pPr>
                      <a:r>
                        <a:rPr lang="en-GB" sz="1200">
                          <a:effectLst/>
                          <a:latin typeface="Arial"/>
                        </a:rPr>
                        <a:t>School Readiness Passport transfers</a:t>
                      </a:r>
                      <a:endParaRPr lang="en-US"/>
                    </a:p>
                    <a:p>
                      <a:pPr marL="171450" lvl="0" indent="-171450">
                        <a:buFont typeface="Arial"/>
                        <a:buChar char="•"/>
                      </a:pPr>
                      <a:r>
                        <a:rPr lang="en-GB" sz="1200">
                          <a:effectLst/>
                          <a:latin typeface="Arial"/>
                        </a:rPr>
                        <a:t>Reports shared by previous providers ​</a:t>
                      </a:r>
                    </a:p>
                  </a:txBody>
                  <a:tcPr marL="68580" marR="68580" marT="34290" marB="34290">
                    <a:lnL w="19050" cap="flat" cmpd="sng" algn="ctr">
                      <a:solidFill>
                        <a:schemeClr val="tx1"/>
                      </a:solidFill>
                      <a:prstDash val="solid"/>
                      <a:round/>
                      <a:headEnd type="none" w="med" len="med"/>
                      <a:tailEnd type="none" w="med" len="med"/>
                    </a:lnL>
                    <a:lnR w="19050">
                      <a:solidFill>
                        <a:schemeClr val="tx1"/>
                      </a:solidFill>
                    </a:lnR>
                    <a:lnT w="19050" cap="flat" cmpd="sng" algn="ctr">
                      <a:solidFill>
                        <a:schemeClr val="tx1"/>
                      </a:solidFill>
                      <a:prstDash val="solid"/>
                      <a:round/>
                      <a:headEnd type="none" w="med" len="med"/>
                      <a:tailEnd type="none" w="med" len="med"/>
                    </a:lnT>
                    <a:lnB w="19050">
                      <a:solidFill>
                        <a:schemeClr val="tx1"/>
                      </a:solidFill>
                    </a:lnB>
                  </a:tcPr>
                </a:tc>
                <a:extLst>
                  <a:ext uri="{0D108BD9-81ED-4DB2-BD59-A6C34878D82A}">
                    <a16:rowId xmlns:a16="http://schemas.microsoft.com/office/drawing/2014/main" val="3702637907"/>
                  </a:ext>
                </a:extLst>
              </a:tr>
              <a:tr h="342900">
                <a:tc>
                  <a:txBody>
                    <a:bodyPr/>
                    <a:lstStyle/>
                    <a:p>
                      <a:pPr fontAlgn="auto"/>
                      <a:r>
                        <a:rPr lang="en-GB" sz="1200">
                          <a:effectLst/>
                          <a:latin typeface="Arial"/>
                        </a:rPr>
                        <a:t>​For children attending more than one setting, is there evidence to suggest that providers are working in partnership to provide a holistic approach to supporting the needs of the child through consistent inclusive practices?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indent="-171450" fontAlgn="auto">
                        <a:buFont typeface="Arial"/>
                        <a:buChar char="•"/>
                      </a:pPr>
                      <a:r>
                        <a:rPr lang="en-GB" sz="1200" b="0" i="0" u="none" strike="noStrike" noProof="0">
                          <a:solidFill>
                            <a:srgbClr val="000000"/>
                          </a:solidFill>
                          <a:effectLst/>
                          <a:latin typeface="Arial"/>
                        </a:rPr>
                        <a:t>Cycles of targets</a:t>
                      </a:r>
                      <a:endParaRPr lang="en-GB" sz="1200">
                        <a:effectLst/>
                        <a:latin typeface="Arial"/>
                      </a:endParaRPr>
                    </a:p>
                    <a:p>
                      <a:pPr marL="171450" lvl="0" indent="-171450">
                        <a:buFont typeface="Arial"/>
                        <a:buChar char="•"/>
                      </a:pPr>
                      <a:r>
                        <a:rPr lang="en-GB" sz="1200" b="0" i="0" u="none" strike="noStrike" noProof="0">
                          <a:solidFill>
                            <a:srgbClr val="000000"/>
                          </a:solidFill>
                          <a:effectLst/>
                          <a:latin typeface="Arial"/>
                        </a:rPr>
                        <a:t>Early Years Inclusion Consultant visit reports</a:t>
                      </a:r>
                    </a:p>
                    <a:p>
                      <a:pPr marL="171450" lvl="0" indent="-171450">
                        <a:buFont typeface="Arial"/>
                        <a:buChar char="•"/>
                      </a:pPr>
                      <a:r>
                        <a:rPr lang="en-GB" sz="1200" b="0" i="0" u="none" strike="noStrike" noProof="0">
                          <a:solidFill>
                            <a:srgbClr val="000000"/>
                          </a:solidFill>
                          <a:effectLst/>
                          <a:latin typeface="Arial"/>
                        </a:rPr>
                        <a:t>Joint/collaborative application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923802350"/>
                  </a:ext>
                </a:extLst>
              </a:tr>
            </a:tbl>
          </a:graphicData>
        </a:graphic>
      </p:graphicFrame>
    </p:spTree>
    <p:extLst>
      <p:ext uri="{BB962C8B-B14F-4D97-AF65-F5344CB8AC3E}">
        <p14:creationId xmlns:p14="http://schemas.microsoft.com/office/powerpoint/2010/main" val="2919458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9829A443-CC55-B2C7-FC7E-6B7ACA8FB91A}"/>
              </a:ext>
            </a:extLst>
          </p:cNvPr>
          <p:cNvGraphicFramePr>
            <a:graphicFrameLocks noGrp="1"/>
          </p:cNvGraphicFramePr>
          <p:nvPr>
            <p:extLst>
              <p:ext uri="{D42A27DB-BD31-4B8C-83A1-F6EECF244321}">
                <p14:modId xmlns:p14="http://schemas.microsoft.com/office/powerpoint/2010/main" val="3264343289"/>
              </p:ext>
            </p:extLst>
          </p:nvPr>
        </p:nvGraphicFramePr>
        <p:xfrm>
          <a:off x="152400" y="220980"/>
          <a:ext cx="8858644" cy="2936393"/>
        </p:xfrm>
        <a:graphic>
          <a:graphicData uri="http://schemas.openxmlformats.org/drawingml/2006/table">
            <a:tbl>
              <a:tblPr firstRow="1" bandRow="1">
                <a:tableStyleId>{8799B23B-EC83-4686-B30A-512413B5E67A}</a:tableStyleId>
              </a:tblPr>
              <a:tblGrid>
                <a:gridCol w="6001149">
                  <a:extLst>
                    <a:ext uri="{9D8B030D-6E8A-4147-A177-3AD203B41FA5}">
                      <a16:colId xmlns:a16="http://schemas.microsoft.com/office/drawing/2014/main" val="925998838"/>
                    </a:ext>
                  </a:extLst>
                </a:gridCol>
                <a:gridCol w="2857495">
                  <a:extLst>
                    <a:ext uri="{9D8B030D-6E8A-4147-A177-3AD203B41FA5}">
                      <a16:colId xmlns:a16="http://schemas.microsoft.com/office/drawing/2014/main" val="534008493"/>
                    </a:ext>
                  </a:extLst>
                </a:gridCol>
              </a:tblGrid>
              <a:tr h="208397">
                <a:tc gridSpan="2">
                  <a:txBody>
                    <a:bodyPr/>
                    <a:lstStyle/>
                    <a:p>
                      <a:pPr algn="l" rtl="0" fontAlgn="base"/>
                      <a:r>
                        <a:rPr lang="en-GB" sz="1200">
                          <a:solidFill>
                            <a:srgbClr val="000000"/>
                          </a:solidFill>
                          <a:effectLst/>
                          <a:latin typeface="Arial"/>
                        </a:rPr>
                        <a:t>  Appendix 1 - Points for consideration</a:t>
                      </a:r>
                    </a:p>
                  </a:txBody>
                  <a:tcPr marL="0" marR="0" marT="0" marB="0">
                    <a:lnL w="19050">
                      <a:solidFill>
                        <a:schemeClr val="tx1"/>
                      </a:solidFill>
                    </a:lnL>
                    <a:lnR w="19050">
                      <a:solidFill>
                        <a:schemeClr val="tx1"/>
                      </a:solidFill>
                    </a:lnR>
                    <a:lnT w="19050">
                      <a:solidFill>
                        <a:schemeClr val="tx1"/>
                      </a:solidFill>
                    </a:lnT>
                    <a:lnB w="19050">
                      <a:solidFill>
                        <a:schemeClr val="tx1"/>
                      </a:solidFill>
                    </a:lnB>
                    <a:solidFill>
                      <a:schemeClr val="bg1">
                        <a:lumMod val="65000"/>
                      </a:schemeClr>
                    </a:solidFill>
                  </a:tcPr>
                </a:tc>
                <a:tc hMerge="1">
                  <a:txBody>
                    <a:bodyPr/>
                    <a:lstStyle/>
                    <a:p>
                      <a:endParaRPr lang="en-GB"/>
                    </a:p>
                  </a:txBody>
                  <a:tcPr marL="0" marR="0" marT="0" marB="0" horzOverflow="overflow"/>
                </a:tc>
                <a:extLst>
                  <a:ext uri="{0D108BD9-81ED-4DB2-BD59-A6C34878D82A}">
                    <a16:rowId xmlns:a16="http://schemas.microsoft.com/office/drawing/2014/main" val="2202210168"/>
                  </a:ext>
                </a:extLst>
              </a:tr>
              <a:tr h="269690">
                <a:tc>
                  <a:txBody>
                    <a:bodyPr/>
                    <a:lstStyle/>
                    <a:p>
                      <a:pPr algn="l" rtl="0" fontAlgn="base"/>
                      <a:r>
                        <a:rPr lang="en-GB" sz="1200" b="1">
                          <a:effectLst/>
                          <a:latin typeface="Arial"/>
                        </a:rPr>
                        <a:t>Reviews</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algn="l" rtl="0" fontAlgn="base"/>
                      <a:r>
                        <a:rPr lang="en-GB" sz="1200" b="1">
                          <a:effectLst/>
                          <a:latin typeface="Arial"/>
                        </a:rPr>
                        <a:t>Possible Information Sources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1246743283"/>
                  </a:ext>
                </a:extLst>
              </a:tr>
              <a:tr h="964406">
                <a:tc>
                  <a:txBody>
                    <a:bodyPr/>
                    <a:lstStyle/>
                    <a:p>
                      <a:pPr algn="l" rtl="0" fontAlgn="base"/>
                      <a:r>
                        <a:rPr lang="en-GB" sz="1200">
                          <a:effectLst/>
                          <a:latin typeface="Arial"/>
                        </a:rPr>
                        <a:t>What has the impact of targeted approaches (supported by the inclusion fund) been on the child’s progress?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indent="-171450" algn="l" rtl="0" fontAlgn="base">
                        <a:buFont typeface="Arial"/>
                        <a:buChar char="•"/>
                      </a:pPr>
                      <a:r>
                        <a:rPr lang="en-GB" sz="1200">
                          <a:effectLst/>
                          <a:latin typeface="Arial"/>
                        </a:rPr>
                        <a:t>Progress graph on SEND Support Checker</a:t>
                      </a:r>
                    </a:p>
                    <a:p>
                      <a:pPr marL="171450" lvl="0" indent="-171450" algn="l">
                        <a:buFont typeface="Arial"/>
                        <a:buChar char="•"/>
                      </a:pPr>
                      <a:r>
                        <a:rPr lang="en-GB" sz="1200">
                          <a:effectLst/>
                          <a:latin typeface="Arial"/>
                        </a:rPr>
                        <a:t>School Readiness Checker</a:t>
                      </a:r>
                      <a:endParaRPr lang="en-GB"/>
                    </a:p>
                    <a:p>
                      <a:pPr marL="171450" lvl="0" indent="-171450" algn="l">
                        <a:buFont typeface="Arial"/>
                        <a:buChar char="•"/>
                      </a:pPr>
                      <a:r>
                        <a:rPr lang="en-GB" sz="1200">
                          <a:effectLst/>
                          <a:latin typeface="Arial"/>
                        </a:rPr>
                        <a:t>Review visit from an Early Years Inclusion Consultant</a:t>
                      </a:r>
                      <a:endParaRPr lang="en-GB"/>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1694888783"/>
                  </a:ext>
                </a:extLst>
              </a:tr>
              <a:tr h="617219">
                <a:tc>
                  <a:txBody>
                    <a:bodyPr/>
                    <a:lstStyle/>
                    <a:p>
                      <a:pPr algn="l" rtl="0" fontAlgn="base"/>
                      <a:r>
                        <a:rPr lang="en-GB" sz="1200">
                          <a:effectLst/>
                          <a:latin typeface="Arial"/>
                        </a:rPr>
                        <a:t>If progress is slow, are the targeted approaches (and therefore the use of the additional funding) appropriate or do they need to be reviewed and modified? </a:t>
                      </a:r>
                    </a:p>
                  </a:txBody>
                  <a:tcPr marL="68580" marR="68580" marT="34290" marB="34290">
                    <a:lnL w="19050">
                      <a:solidFill>
                        <a:schemeClr val="tx1"/>
                      </a:solidFill>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a:solidFill>
                        <a:schemeClr val="tx1"/>
                      </a:solidFill>
                    </a:lnB>
                  </a:tcPr>
                </a:tc>
                <a:tc>
                  <a:txBody>
                    <a:bodyPr/>
                    <a:lstStyle/>
                    <a:p>
                      <a:pPr marL="171450" lvl="0" indent="-171450" algn="l">
                        <a:buFont typeface="Arial"/>
                        <a:buChar char="•"/>
                      </a:pPr>
                      <a:r>
                        <a:rPr lang="en-GB" sz="1200">
                          <a:effectLst/>
                          <a:latin typeface="Arial"/>
                        </a:rPr>
                        <a:t>Cycles of targets</a:t>
                      </a:r>
                      <a:endParaRPr lang="en-US"/>
                    </a:p>
                    <a:p>
                      <a:pPr marL="171450" lvl="0" indent="-171450" algn="l">
                        <a:buFont typeface="Arial"/>
                        <a:buChar char="•"/>
                      </a:pPr>
                      <a:r>
                        <a:rPr lang="en-GB" sz="1200">
                          <a:effectLst/>
                          <a:latin typeface="Arial"/>
                        </a:rPr>
                        <a:t>Professionals' reports </a:t>
                      </a:r>
                    </a:p>
                  </a:txBody>
                  <a:tcPr marL="68580" marR="68580" marT="34290" marB="34290">
                    <a:lnL w="19050" cap="flat" cmpd="sng" algn="ctr">
                      <a:solidFill>
                        <a:schemeClr val="tx1"/>
                      </a:solidFill>
                      <a:prstDash val="solid"/>
                      <a:round/>
                      <a:headEnd type="none" w="med" len="med"/>
                      <a:tailEnd type="none" w="med" len="med"/>
                    </a:lnL>
                    <a:lnR w="19050">
                      <a:solidFill>
                        <a:schemeClr val="tx1"/>
                      </a:solidFill>
                    </a:lnR>
                    <a:lnT w="19050" cap="flat" cmpd="sng" algn="ctr">
                      <a:solidFill>
                        <a:schemeClr val="tx1"/>
                      </a:solidFill>
                      <a:prstDash val="solid"/>
                      <a:round/>
                      <a:headEnd type="none" w="med" len="med"/>
                      <a:tailEnd type="none" w="med" len="med"/>
                    </a:lnT>
                    <a:lnB w="19050">
                      <a:solidFill>
                        <a:schemeClr val="tx1"/>
                      </a:solidFill>
                    </a:lnB>
                  </a:tcPr>
                </a:tc>
                <a:extLst>
                  <a:ext uri="{0D108BD9-81ED-4DB2-BD59-A6C34878D82A}">
                    <a16:rowId xmlns:a16="http://schemas.microsoft.com/office/drawing/2014/main" val="1719636254"/>
                  </a:ext>
                </a:extLst>
              </a:tr>
              <a:tr h="858107">
                <a:tc>
                  <a:txBody>
                    <a:bodyPr/>
                    <a:lstStyle/>
                    <a:p>
                      <a:pPr algn="l" rtl="0" fontAlgn="base"/>
                      <a:r>
                        <a:rPr lang="en-GB" sz="1200">
                          <a:effectLst/>
                          <a:latin typeface="Arial"/>
                        </a:rPr>
                        <a:t>If progress is good and gaps are closing, can the level of targeted approaches in place (and therefore the level of inclusion fund) be reduced? Is there a plan to amend the level of targeted approaches in place, enabling the child to access entitlements through quality first teaching? </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tc>
                  <a:txBody>
                    <a:bodyPr/>
                    <a:lstStyle/>
                    <a:p>
                      <a:pPr marL="171450" lvl="0" indent="-171450" algn="l">
                        <a:buFont typeface="Arial"/>
                        <a:buChar char="•"/>
                      </a:pPr>
                      <a:r>
                        <a:rPr lang="en-GB" sz="1200">
                          <a:effectLst/>
                          <a:latin typeface="Arial"/>
                        </a:rPr>
                        <a:t>Progress graph on SEND Support Checker</a:t>
                      </a:r>
                      <a:endParaRPr lang="en-US"/>
                    </a:p>
                    <a:p>
                      <a:pPr marL="171450" lvl="0" indent="-171450" algn="l">
                        <a:buFont typeface="Arial"/>
                        <a:buChar char="•"/>
                      </a:pPr>
                      <a:r>
                        <a:rPr lang="en-GB" sz="1200">
                          <a:effectLst/>
                          <a:latin typeface="Arial"/>
                        </a:rPr>
                        <a:t>School Readiness Checker</a:t>
                      </a:r>
                    </a:p>
                    <a:p>
                      <a:pPr marL="171450" lvl="0" indent="-171450" algn="l">
                        <a:buFont typeface="Arial"/>
                        <a:buChar char="•"/>
                      </a:pPr>
                      <a:r>
                        <a:rPr lang="en-GB" sz="1200">
                          <a:effectLst/>
                          <a:latin typeface="Arial"/>
                        </a:rPr>
                        <a:t>Cycles of targets</a:t>
                      </a: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4235788295"/>
                  </a:ext>
                </a:extLst>
              </a:tr>
            </a:tbl>
          </a:graphicData>
        </a:graphic>
      </p:graphicFrame>
    </p:spTree>
    <p:extLst>
      <p:ext uri="{BB962C8B-B14F-4D97-AF65-F5344CB8AC3E}">
        <p14:creationId xmlns:p14="http://schemas.microsoft.com/office/powerpoint/2010/main" val="3944122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FC0344B-BC4F-7E66-32EE-63C7CE6558FB}"/>
              </a:ext>
            </a:extLst>
          </p:cNvPr>
          <p:cNvGraphicFramePr>
            <a:graphicFrameLocks noGrp="1"/>
          </p:cNvGraphicFramePr>
          <p:nvPr>
            <p:extLst>
              <p:ext uri="{D42A27DB-BD31-4B8C-83A1-F6EECF244321}">
                <p14:modId xmlns:p14="http://schemas.microsoft.com/office/powerpoint/2010/main" val="3918565620"/>
              </p:ext>
            </p:extLst>
          </p:nvPr>
        </p:nvGraphicFramePr>
        <p:xfrm>
          <a:off x="285750" y="664368"/>
          <a:ext cx="8456411" cy="2022880"/>
        </p:xfrm>
        <a:graphic>
          <a:graphicData uri="http://schemas.openxmlformats.org/drawingml/2006/table">
            <a:tbl>
              <a:tblPr firstRow="1" bandRow="1">
                <a:tableStyleId>{8799B23B-EC83-4686-B30A-512413B5E67A}</a:tableStyleId>
              </a:tblPr>
              <a:tblGrid>
                <a:gridCol w="8456411">
                  <a:extLst>
                    <a:ext uri="{9D8B030D-6E8A-4147-A177-3AD203B41FA5}">
                      <a16:colId xmlns:a16="http://schemas.microsoft.com/office/drawing/2014/main" val="2365437550"/>
                    </a:ext>
                  </a:extLst>
                </a:gridCol>
              </a:tblGrid>
              <a:tr h="201367">
                <a:tc>
                  <a:txBody>
                    <a:bodyPr/>
                    <a:lstStyle/>
                    <a:p>
                      <a:pPr rtl="0" fontAlgn="base"/>
                      <a:r>
                        <a:rPr lang="en-GB" sz="1200">
                          <a:solidFill>
                            <a:srgbClr val="000000"/>
                          </a:solidFill>
                          <a:effectLst/>
                          <a:latin typeface="Arial"/>
                        </a:rPr>
                        <a:t>  Appendix 1 – Points for consideration</a:t>
                      </a:r>
                    </a:p>
                  </a:txBody>
                  <a:tcPr marL="0" marR="0" marT="0" marB="0">
                    <a:lnL w="19050">
                      <a:solidFill>
                        <a:schemeClr val="tx1"/>
                      </a:solidFill>
                    </a:lnL>
                    <a:lnR w="19050">
                      <a:solidFill>
                        <a:schemeClr val="tx1"/>
                      </a:solidFill>
                    </a:lnR>
                    <a:lnT w="19050">
                      <a:solidFill>
                        <a:schemeClr val="tx1"/>
                      </a:solidFill>
                    </a:lnT>
                    <a:lnB w="19050">
                      <a:solidFill>
                        <a:schemeClr val="tx1"/>
                      </a:solidFill>
                    </a:lnB>
                    <a:solidFill>
                      <a:schemeClr val="bg1">
                        <a:lumMod val="65000"/>
                      </a:schemeClr>
                    </a:solidFill>
                  </a:tcPr>
                </a:tc>
                <a:extLst>
                  <a:ext uri="{0D108BD9-81ED-4DB2-BD59-A6C34878D82A}">
                    <a16:rowId xmlns:a16="http://schemas.microsoft.com/office/drawing/2014/main" val="4083017442"/>
                  </a:ext>
                </a:extLst>
              </a:tr>
              <a:tr h="249695">
                <a:tc>
                  <a:txBody>
                    <a:bodyPr/>
                    <a:lstStyle/>
                    <a:p>
                      <a:pPr rtl="0" fontAlgn="base"/>
                      <a:r>
                        <a:rPr lang="en-GB" sz="1200" b="1">
                          <a:effectLst/>
                          <a:latin typeface="Arial"/>
                        </a:rPr>
                        <a:t>S</a:t>
                      </a:r>
                      <a:r>
                        <a:rPr lang="en-GB" sz="1200" b="1" i="0" u="none" strike="noStrike" noProof="0">
                          <a:solidFill>
                            <a:srgbClr val="000000"/>
                          </a:solidFill>
                          <a:effectLst/>
                          <a:latin typeface="Arial"/>
                        </a:rPr>
                        <a:t>etting specific finance considerations </a:t>
                      </a:r>
                      <a:endParaRPr lang="en-GB" sz="1200" b="1">
                        <a:effectLst/>
                        <a:latin typeface="Arial"/>
                      </a:endParaRP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2788455035"/>
                  </a:ext>
                </a:extLst>
              </a:tr>
              <a:tr h="428625">
                <a:tc>
                  <a:txBody>
                    <a:bodyPr/>
                    <a:lstStyle/>
                    <a:p>
                      <a:pPr marL="342900" lvl="0" indent="-342900">
                        <a:buFont typeface="Arial"/>
                        <a:buChar char="•"/>
                      </a:pPr>
                      <a:r>
                        <a:rPr lang="en-GB" sz="1200" b="0" i="0" u="none" strike="noStrike" noProof="0">
                          <a:solidFill>
                            <a:srgbClr val="000000"/>
                          </a:solidFill>
                          <a:effectLst/>
                          <a:latin typeface="Arial"/>
                        </a:rPr>
                        <a:t>Has the setting used other funding streams (e.g. notional and Disability Access Fund) where appropriate to support inclusive practice and reasonable adjustments prior to making the application for EYSTAR?  </a:t>
                      </a:r>
                      <a:endParaRPr lang="en-GB" sz="1200">
                        <a:effectLst/>
                        <a:latin typeface="Arial"/>
                      </a:endParaRPr>
                    </a:p>
                  </a:txBody>
                  <a:tcPr marL="68580" marR="68580" marT="34290" marB="34290">
                    <a:lnL w="19050">
                      <a:solidFill>
                        <a:schemeClr val="tx1"/>
                      </a:solidFill>
                    </a:lnL>
                    <a:lnR w="19050">
                      <a:solidFill>
                        <a:schemeClr val="tx1"/>
                      </a:solidFill>
                    </a:lnR>
                    <a:lnT w="19050">
                      <a:solidFill>
                        <a:schemeClr val="tx1"/>
                      </a:solidFill>
                    </a:lnT>
                    <a:lnB w="19050">
                      <a:solidFill>
                        <a:schemeClr val="tx1"/>
                      </a:solidFill>
                    </a:lnB>
                  </a:tcPr>
                </a:tc>
                <a:extLst>
                  <a:ext uri="{0D108BD9-81ED-4DB2-BD59-A6C34878D82A}">
                    <a16:rowId xmlns:a16="http://schemas.microsoft.com/office/drawing/2014/main" val="3705001662"/>
                  </a:ext>
                </a:extLst>
              </a:tr>
              <a:tr h="1135713">
                <a:tc>
                  <a:txBody>
                    <a:bodyPr/>
                    <a:lstStyle/>
                    <a:p>
                      <a:pPr rtl="0" fontAlgn="base"/>
                      <a:r>
                        <a:rPr lang="en-GB" sz="1200">
                          <a:effectLst/>
                          <a:latin typeface="Arial"/>
                        </a:rPr>
                        <a:t>Will this application supersede the setting’s limit for: </a:t>
                      </a:r>
                      <a:endParaRPr lang="en-US"/>
                    </a:p>
                    <a:p>
                      <a:pPr marL="342900" lvl="0" indent="-342900" rtl="0">
                        <a:buFont typeface="Arial" panose="020B0604020202020204" pitchFamily="34" charset="0"/>
                        <a:buChar char="•"/>
                      </a:pPr>
                      <a:r>
                        <a:rPr lang="en-GB" sz="1200">
                          <a:effectLst/>
                          <a:latin typeface="Arial"/>
                        </a:rPr>
                        <a:t>No more than 30 hours funded support for a group of 13 or less 3/4 year olds or mixed age range? </a:t>
                      </a:r>
                      <a:endParaRPr lang="en-GB"/>
                    </a:p>
                    <a:p>
                      <a:pPr marL="342900" lvl="0" indent="-342900" rtl="0">
                        <a:buFont typeface="Arial" panose="020B0604020202020204" pitchFamily="34" charset="0"/>
                        <a:buChar char="•"/>
                      </a:pPr>
                      <a:r>
                        <a:rPr lang="en-GB" sz="1200">
                          <a:effectLst/>
                          <a:latin typeface="Arial"/>
                        </a:rPr>
                        <a:t>No more than 30 hours funded support for a group of 5 or less 2 year olds? </a:t>
                      </a:r>
                      <a:endParaRPr lang="en-GB"/>
                    </a:p>
                    <a:p>
                      <a:pPr marL="342900" lvl="0" indent="-342900">
                        <a:buClr>
                          <a:srgbClr val="000000"/>
                        </a:buClr>
                        <a:buFont typeface="Arial,Sans-Serif" panose="020B0604020202020204" pitchFamily="34" charset="0"/>
                        <a:buChar char="•"/>
                      </a:pPr>
                      <a:r>
                        <a:rPr lang="en-GB" sz="1200" b="0" i="0" u="none" strike="noStrike" noProof="0">
                          <a:solidFill>
                            <a:srgbClr val="000000"/>
                          </a:solidFill>
                          <a:effectLst/>
                          <a:latin typeface="Arial"/>
                        </a:rPr>
                        <a:t>No more than 30 hours funded support for a group of 3 under 2 year olds? </a:t>
                      </a:r>
                      <a:endParaRPr lang="en-US" sz="1200" b="0" i="0" u="none" strike="noStrike" noProof="0">
                        <a:solidFill>
                          <a:srgbClr val="000000"/>
                        </a:solidFill>
                        <a:effectLst/>
                        <a:latin typeface="Arial"/>
                      </a:endParaRPr>
                    </a:p>
                    <a:p>
                      <a:pPr marL="342900" lvl="0" indent="-342900" rtl="0">
                        <a:buFont typeface="Arial" panose="020B0604020202020204" pitchFamily="34" charset="0"/>
                        <a:buChar char="•"/>
                      </a:pPr>
                      <a:r>
                        <a:rPr lang="en-GB" sz="1200">
                          <a:effectLst/>
                          <a:latin typeface="Arial"/>
                        </a:rPr>
                        <a:t>£10K cap (per age range for large settings)?  </a:t>
                      </a:r>
                      <a:endParaRPr lang="en-GB"/>
                    </a:p>
                  </a:txBody>
                  <a:tcPr marL="68580" marR="68580" marT="34290" marB="34290">
                    <a:lnL w="19050">
                      <a:solidFill>
                        <a:schemeClr val="tx1"/>
                      </a:solidFill>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a:solidFill>
                        <a:schemeClr val="tx1"/>
                      </a:solidFill>
                    </a:lnB>
                  </a:tcPr>
                </a:tc>
                <a:extLst>
                  <a:ext uri="{0D108BD9-81ED-4DB2-BD59-A6C34878D82A}">
                    <a16:rowId xmlns:a16="http://schemas.microsoft.com/office/drawing/2014/main" val="2428335034"/>
                  </a:ext>
                </a:extLst>
              </a:tr>
            </a:tbl>
          </a:graphicData>
        </a:graphic>
      </p:graphicFrame>
    </p:spTree>
    <p:extLst>
      <p:ext uri="{BB962C8B-B14F-4D97-AF65-F5344CB8AC3E}">
        <p14:creationId xmlns:p14="http://schemas.microsoft.com/office/powerpoint/2010/main" val="214948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F49E9-DB99-1D19-BAFD-26519C7B1EF3}"/>
              </a:ext>
            </a:extLst>
          </p:cNvPr>
          <p:cNvSpPr>
            <a:spLocks noGrp="1"/>
          </p:cNvSpPr>
          <p:nvPr>
            <p:ph type="title"/>
          </p:nvPr>
        </p:nvSpPr>
        <p:spPr>
          <a:xfrm>
            <a:off x="318844" y="75867"/>
            <a:ext cx="8520600" cy="572700"/>
          </a:xfrm>
        </p:spPr>
        <p:txBody>
          <a:bodyPr/>
          <a:lstStyle/>
          <a:p>
            <a:r>
              <a:rPr lang="en-US" sz="1700"/>
              <a:t>Appendix 2 – Responsibilities</a:t>
            </a:r>
          </a:p>
        </p:txBody>
      </p:sp>
      <p:sp>
        <p:nvSpPr>
          <p:cNvPr id="3" name="Content Placeholder 2">
            <a:extLst>
              <a:ext uri="{FF2B5EF4-FFF2-40B4-BE49-F238E27FC236}">
                <a16:creationId xmlns:a16="http://schemas.microsoft.com/office/drawing/2014/main" id="{5F48EB48-4072-9B37-67A1-2D560CD6935F}"/>
              </a:ext>
            </a:extLst>
          </p:cNvPr>
          <p:cNvSpPr>
            <a:spLocks noGrp="1"/>
          </p:cNvSpPr>
          <p:nvPr>
            <p:ph idx="1"/>
          </p:nvPr>
        </p:nvSpPr>
        <p:spPr>
          <a:xfrm>
            <a:off x="195856" y="443506"/>
            <a:ext cx="8752288" cy="3919320"/>
          </a:xfrm>
        </p:spPr>
        <p:txBody>
          <a:bodyPr/>
          <a:lstStyle/>
          <a:p>
            <a:pPr marL="120650" indent="0">
              <a:buNone/>
            </a:pPr>
            <a:r>
              <a:rPr lang="en-US" sz="1200" b="1"/>
              <a:t>Local Authority responsibilities</a:t>
            </a:r>
          </a:p>
          <a:p>
            <a:pPr marL="120650" indent="0">
              <a:lnSpc>
                <a:spcPct val="114999"/>
              </a:lnSpc>
              <a:buNone/>
            </a:pPr>
            <a:r>
              <a:rPr lang="en-US" sz="1200"/>
              <a:t>The LA has a statutory duty to provide sufficient childcare where it is reasonably practical to do so before starting school or reaching school age. The LA has a statutory duty to meet the children’s individual education and care needs, ensuring that all providers delivering funded early education places meet the needs of children with Special Educational Needs and/or Disabilities. </a:t>
            </a:r>
          </a:p>
          <a:p>
            <a:pPr marL="120650" indent="0">
              <a:lnSpc>
                <a:spcPct val="114999"/>
              </a:lnSpc>
              <a:buNone/>
            </a:pPr>
            <a:endParaRPr lang="en-US" sz="1200"/>
          </a:p>
          <a:p>
            <a:pPr marL="120650" indent="0">
              <a:lnSpc>
                <a:spcPct val="114999"/>
              </a:lnSpc>
              <a:buNone/>
            </a:pPr>
            <a:r>
              <a:rPr lang="en-US" sz="1200" b="1"/>
              <a:t>Early Years provider responsibilities</a:t>
            </a:r>
          </a:p>
          <a:p>
            <a:pPr marL="120650" indent="0">
              <a:lnSpc>
                <a:spcPct val="114999"/>
              </a:lnSpc>
              <a:buNone/>
            </a:pPr>
            <a:r>
              <a:rPr lang="en-US" sz="1200"/>
              <a:t>The provider must adhere to the terms outlined in the Northumberland Early Years Provider Code of Practice, of which they have signed and agreed to in order to receive Funded Early Education Entitlement. The provider must comply with the Equality Act 2010. The provider should clearly state their SEND offer on FIS/Local Offer, communicating this with parents, carers and the wider community. The provider should have regard to the SEND Code of Practice (2015). Within this, providers are expected to:</a:t>
            </a:r>
          </a:p>
          <a:p>
            <a:pPr marL="292100" indent="-171450">
              <a:lnSpc>
                <a:spcPct val="114999"/>
              </a:lnSpc>
            </a:pPr>
            <a:r>
              <a:rPr lang="en-US" sz="1200"/>
              <a:t>Have a named SENDco.</a:t>
            </a:r>
          </a:p>
          <a:p>
            <a:pPr marL="292100" indent="-171450">
              <a:lnSpc>
                <a:spcPct val="114999"/>
              </a:lnSpc>
            </a:pPr>
            <a:r>
              <a:rPr lang="en-US" sz="1200"/>
              <a:t>Take a graduated approach to SEND.</a:t>
            </a:r>
          </a:p>
          <a:p>
            <a:pPr marL="292100" indent="-171450">
              <a:lnSpc>
                <a:spcPct val="114999"/>
              </a:lnSpc>
            </a:pPr>
            <a:r>
              <a:rPr lang="en-US" sz="1200"/>
              <a:t>The Assess, Plan, Do, Review cycle should be revisited in increasing detail and with increasing frequency, demonstrating evidence of </a:t>
            </a:r>
            <a:r>
              <a:rPr lang="en-US" sz="1200">
                <a:hlinkClick r:id="rId2"/>
              </a:rPr>
              <a:t>SMART targets.</a:t>
            </a:r>
          </a:p>
          <a:p>
            <a:pPr marL="292100" indent="-171450">
              <a:lnSpc>
                <a:spcPct val="114999"/>
              </a:lnSpc>
            </a:pPr>
            <a:r>
              <a:rPr lang="en-US" sz="1200"/>
              <a:t>Involve parent/ carer(s) throughout the graduated approach, sharing all information on the support in place and reasoning, linking to desired outcomes. Parent/carer(s) must then be informed of any allocation of funding given to their child.</a:t>
            </a:r>
          </a:p>
          <a:p>
            <a:pPr marL="292100" indent="-171450">
              <a:lnSpc>
                <a:spcPct val="114999"/>
              </a:lnSpc>
            </a:pPr>
            <a:endParaRPr lang="en-US" sz="1200"/>
          </a:p>
        </p:txBody>
      </p:sp>
    </p:spTree>
    <p:extLst>
      <p:ext uri="{BB962C8B-B14F-4D97-AF65-F5344CB8AC3E}">
        <p14:creationId xmlns:p14="http://schemas.microsoft.com/office/powerpoint/2010/main" val="2529425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F49E9-DB99-1D19-BAFD-26519C7B1EF3}"/>
              </a:ext>
            </a:extLst>
          </p:cNvPr>
          <p:cNvSpPr>
            <a:spLocks noGrp="1"/>
          </p:cNvSpPr>
          <p:nvPr>
            <p:ph type="title"/>
          </p:nvPr>
        </p:nvSpPr>
        <p:spPr>
          <a:xfrm>
            <a:off x="311700" y="336903"/>
            <a:ext cx="8520600" cy="572700"/>
          </a:xfrm>
        </p:spPr>
        <p:txBody>
          <a:bodyPr/>
          <a:lstStyle/>
          <a:p>
            <a:r>
              <a:rPr lang="en-US" sz="1700"/>
              <a:t>Appendix 3 – Eligibility</a:t>
            </a:r>
          </a:p>
        </p:txBody>
      </p:sp>
      <p:sp>
        <p:nvSpPr>
          <p:cNvPr id="3" name="Content Placeholder 2">
            <a:extLst>
              <a:ext uri="{FF2B5EF4-FFF2-40B4-BE49-F238E27FC236}">
                <a16:creationId xmlns:a16="http://schemas.microsoft.com/office/drawing/2014/main" id="{5F48EB48-4072-9B37-67A1-2D560CD6935F}"/>
              </a:ext>
            </a:extLst>
          </p:cNvPr>
          <p:cNvSpPr>
            <a:spLocks noGrp="1"/>
          </p:cNvSpPr>
          <p:nvPr>
            <p:ph idx="1"/>
          </p:nvPr>
        </p:nvSpPr>
        <p:spPr>
          <a:xfrm>
            <a:off x="195856" y="1028907"/>
            <a:ext cx="8752288" cy="3084313"/>
          </a:xfrm>
        </p:spPr>
        <p:txBody>
          <a:bodyPr/>
          <a:lstStyle/>
          <a:p>
            <a:pPr marL="120650" indent="0">
              <a:lnSpc>
                <a:spcPct val="114999"/>
              </a:lnSpc>
              <a:buNone/>
            </a:pPr>
            <a:r>
              <a:rPr lang="en-US" sz="1200"/>
              <a:t>EYSTAR can be applied to children attending settings in Northumberland, regardless of where they live. Eligible children must be in receipt of a funded Early Years entitlement place. </a:t>
            </a:r>
          </a:p>
          <a:p>
            <a:pPr marL="120650" indent="0">
              <a:lnSpc>
                <a:spcPct val="114999"/>
              </a:lnSpc>
              <a:buNone/>
            </a:pPr>
            <a:endParaRPr lang="en-US" sz="1200"/>
          </a:p>
          <a:p>
            <a:pPr marL="120650" indent="0">
              <a:lnSpc>
                <a:spcPct val="114999"/>
              </a:lnSpc>
              <a:buNone/>
            </a:pPr>
            <a:r>
              <a:rPr lang="en-US" sz="1200"/>
              <a:t>Funding is only provided to the setting that makes the application (where a child attends more than one setting). Total amount paid will be proportionate to the number of funded hours the child takes at the provision who have applied for EYSTAR. However, where a child is attending more than one setting, settings are encouraged to work together to ensure the approaches and strategies implemented to support the child's targets are consistent.</a:t>
            </a:r>
            <a:endParaRPr lang="en-US"/>
          </a:p>
        </p:txBody>
      </p:sp>
    </p:spTree>
    <p:extLst>
      <p:ext uri="{BB962C8B-B14F-4D97-AF65-F5344CB8AC3E}">
        <p14:creationId xmlns:p14="http://schemas.microsoft.com/office/powerpoint/2010/main" val="2272412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F49E9-DB99-1D19-BAFD-26519C7B1EF3}"/>
              </a:ext>
            </a:extLst>
          </p:cNvPr>
          <p:cNvSpPr>
            <a:spLocks noGrp="1"/>
          </p:cNvSpPr>
          <p:nvPr>
            <p:ph type="title"/>
          </p:nvPr>
        </p:nvSpPr>
        <p:spPr>
          <a:xfrm>
            <a:off x="311700" y="336903"/>
            <a:ext cx="8520600" cy="572700"/>
          </a:xfrm>
        </p:spPr>
        <p:txBody>
          <a:bodyPr/>
          <a:lstStyle/>
          <a:p>
            <a:r>
              <a:rPr lang="en-US" sz="1700"/>
              <a:t>Appendix 4 – Funding allocation</a:t>
            </a:r>
          </a:p>
        </p:txBody>
      </p:sp>
      <p:sp>
        <p:nvSpPr>
          <p:cNvPr id="3" name="Content Placeholder 2">
            <a:extLst>
              <a:ext uri="{FF2B5EF4-FFF2-40B4-BE49-F238E27FC236}">
                <a16:creationId xmlns:a16="http://schemas.microsoft.com/office/drawing/2014/main" id="{5F48EB48-4072-9B37-67A1-2D560CD6935F}"/>
              </a:ext>
            </a:extLst>
          </p:cNvPr>
          <p:cNvSpPr>
            <a:spLocks noGrp="1"/>
          </p:cNvSpPr>
          <p:nvPr>
            <p:ph idx="1"/>
          </p:nvPr>
        </p:nvSpPr>
        <p:spPr>
          <a:xfrm>
            <a:off x="195856" y="755320"/>
            <a:ext cx="8752288" cy="3084313"/>
          </a:xfrm>
        </p:spPr>
        <p:txBody>
          <a:bodyPr/>
          <a:lstStyle/>
          <a:p>
            <a:pPr marL="120650" indent="0">
              <a:lnSpc>
                <a:spcPct val="114999"/>
              </a:lnSpc>
              <a:buNone/>
            </a:pPr>
            <a:r>
              <a:rPr lang="en-US" sz="1200"/>
              <a:t>Eligibility and level of funding provided will be determined upon review of applications and supporting evidence by the Northumberland County Council EYSTAR Panel. The identified needs and the proposed outcomes of the child, as outlined by the provider, will determine the amount and allocation of funding.</a:t>
            </a:r>
            <a:endParaRPr lang="en-US"/>
          </a:p>
          <a:p>
            <a:pPr marL="120650" indent="0">
              <a:lnSpc>
                <a:spcPct val="114999"/>
              </a:lnSpc>
              <a:buNone/>
            </a:pPr>
            <a:endParaRPr lang="en-US" sz="1200"/>
          </a:p>
          <a:p>
            <a:pPr marL="120650" indent="0">
              <a:lnSpc>
                <a:spcPct val="114999"/>
              </a:lnSpc>
              <a:buNone/>
            </a:pPr>
            <a:r>
              <a:rPr lang="en-US" sz="1200"/>
              <a:t>In 2025-26, EYSTAR will be paid at £16.25 per hour minus the child's base rate. For example, an application for 7.5 hours of additional support for a child with 3-and 4-year-old funding would receive an additional £10.75 per hour for 7.5 hours per week for a 10-week period.</a:t>
            </a:r>
            <a:endParaRPr lang="en-US"/>
          </a:p>
          <a:p>
            <a:pPr marL="120650" indent="0">
              <a:lnSpc>
                <a:spcPct val="114999"/>
              </a:lnSpc>
              <a:buNone/>
            </a:pPr>
            <a:endParaRPr lang="en-US" sz="1200"/>
          </a:p>
          <a:p>
            <a:pPr marL="120650" indent="0">
              <a:lnSpc>
                <a:spcPct val="114999"/>
              </a:lnSpc>
              <a:buNone/>
            </a:pPr>
            <a:r>
              <a:rPr lang="en-US" sz="1200"/>
              <a:t>If the child attends the setting for more than 38 weeks of the year, it is up to the provider to choose whether they stretch the allocated EYSTAR funding.</a:t>
            </a:r>
            <a:endParaRPr lang="en-US"/>
          </a:p>
          <a:p>
            <a:pPr marL="120650" indent="0">
              <a:lnSpc>
                <a:spcPct val="114999"/>
              </a:lnSpc>
              <a:buNone/>
            </a:pPr>
            <a:endParaRPr lang="en-US" sz="1200"/>
          </a:p>
          <a:p>
            <a:pPr marL="120650" indent="0">
              <a:lnSpc>
                <a:spcPct val="114999"/>
              </a:lnSpc>
              <a:buNone/>
            </a:pPr>
            <a:r>
              <a:rPr lang="en-US" sz="1200"/>
              <a:t>Settings may apply for funding for multiple children as part of a group application. If this is appropriate it will be discussed with the Early Years Inclusion Consultant. In 2025-26, Group EYSTAR will be paid at an additional £16.25 per hour based on the support outlined on the requested provision map. For example, the provision map may outline that an additional staff member will be employed for 6 hours and 15 minutes per day to support 6 children. This would be allocated for a 10 week period.</a:t>
            </a:r>
          </a:p>
          <a:p>
            <a:pPr marL="292100" indent="-171450">
              <a:lnSpc>
                <a:spcPct val="114999"/>
              </a:lnSpc>
            </a:pPr>
            <a:endParaRPr lang="en-US" sz="1200"/>
          </a:p>
        </p:txBody>
      </p:sp>
    </p:spTree>
    <p:extLst>
      <p:ext uri="{BB962C8B-B14F-4D97-AF65-F5344CB8AC3E}">
        <p14:creationId xmlns:p14="http://schemas.microsoft.com/office/powerpoint/2010/main" val="4081325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1A9E2-3C2A-192D-167B-764236EADF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F8C43F-18DB-EDE6-6D2B-D7FA0F740E49}"/>
              </a:ext>
            </a:extLst>
          </p:cNvPr>
          <p:cNvSpPr>
            <a:spLocks noGrp="1"/>
          </p:cNvSpPr>
          <p:nvPr>
            <p:ph type="title"/>
          </p:nvPr>
        </p:nvSpPr>
        <p:spPr>
          <a:xfrm>
            <a:off x="311700" y="336903"/>
            <a:ext cx="8520600" cy="572700"/>
          </a:xfrm>
        </p:spPr>
        <p:txBody>
          <a:bodyPr/>
          <a:lstStyle/>
          <a:p>
            <a:r>
              <a:rPr lang="en-US" sz="1700"/>
              <a:t>Appendix 4 – Funding allocation cont.</a:t>
            </a:r>
          </a:p>
        </p:txBody>
      </p:sp>
      <p:sp>
        <p:nvSpPr>
          <p:cNvPr id="3" name="Content Placeholder 2">
            <a:extLst>
              <a:ext uri="{FF2B5EF4-FFF2-40B4-BE49-F238E27FC236}">
                <a16:creationId xmlns:a16="http://schemas.microsoft.com/office/drawing/2014/main" id="{05FA5D54-57AC-4CB0-02A8-1ACB50855228}"/>
              </a:ext>
            </a:extLst>
          </p:cNvPr>
          <p:cNvSpPr>
            <a:spLocks noGrp="1"/>
          </p:cNvSpPr>
          <p:nvPr>
            <p:ph idx="1"/>
          </p:nvPr>
        </p:nvSpPr>
        <p:spPr>
          <a:xfrm>
            <a:off x="195856" y="755320"/>
            <a:ext cx="8752288" cy="3084313"/>
          </a:xfrm>
        </p:spPr>
        <p:txBody>
          <a:bodyPr/>
          <a:lstStyle/>
          <a:p>
            <a:pPr marL="120650" indent="0">
              <a:lnSpc>
                <a:spcPct val="114999"/>
              </a:lnSpc>
              <a:buNone/>
            </a:pPr>
            <a:r>
              <a:rPr lang="en-US" sz="1200"/>
              <a:t>Each provider’s budget allocation includes a notional budget for SEND (6% of the base rate). The notional budget is calculated by a funding formula and outlined in the Northumberland Early Years Code of Practice.</a:t>
            </a:r>
          </a:p>
          <a:p>
            <a:pPr marL="120650" indent="0">
              <a:lnSpc>
                <a:spcPct val="114999"/>
              </a:lnSpc>
              <a:buNone/>
            </a:pPr>
            <a:endParaRPr lang="en-US" sz="1200"/>
          </a:p>
          <a:p>
            <a:pPr marL="120650" indent="0">
              <a:lnSpc>
                <a:spcPct val="114999"/>
              </a:lnSpc>
              <a:buNone/>
            </a:pPr>
            <a:r>
              <a:rPr lang="en-US" sz="1200"/>
              <a:t>The funding should be used in a graduated response:</a:t>
            </a:r>
          </a:p>
          <a:p>
            <a:pPr marL="292100" indent="-171450">
              <a:lnSpc>
                <a:spcPct val="114999"/>
              </a:lnSpc>
            </a:pPr>
            <a:r>
              <a:rPr lang="en-US" sz="1200"/>
              <a:t>Providers are expected to provide high quality universal provision for all children.</a:t>
            </a:r>
          </a:p>
          <a:p>
            <a:pPr marL="292100" indent="-171450">
              <a:lnSpc>
                <a:spcPct val="114999"/>
              </a:lnSpc>
            </a:pPr>
            <a:r>
              <a:rPr lang="en-US" sz="1200"/>
              <a:t>Providers are expected to make reasonable adjustments to provision for those children who require additional support.</a:t>
            </a:r>
          </a:p>
          <a:p>
            <a:pPr marL="292100" indent="-171450">
              <a:lnSpc>
                <a:spcPct val="114999"/>
              </a:lnSpc>
            </a:pPr>
            <a:r>
              <a:rPr lang="en-US" sz="1200"/>
              <a:t>For those children who require additional support, over and above this, an application can be made for EYSTAR.</a:t>
            </a:r>
            <a:endParaRPr lang="en-US"/>
          </a:p>
        </p:txBody>
      </p:sp>
    </p:spTree>
    <p:extLst>
      <p:ext uri="{BB962C8B-B14F-4D97-AF65-F5344CB8AC3E}">
        <p14:creationId xmlns:p14="http://schemas.microsoft.com/office/powerpoint/2010/main" val="312359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6ED0B8-027E-498B-9785-04370229A71F}"/>
              </a:ext>
            </a:extLst>
          </p:cNvPr>
          <p:cNvSpPr txBox="1"/>
          <p:nvPr/>
        </p:nvSpPr>
        <p:spPr>
          <a:xfrm>
            <a:off x="437744" y="198701"/>
            <a:ext cx="8194406" cy="315471"/>
          </a:xfrm>
          <a:prstGeom prst="rect">
            <a:avLst/>
          </a:prstGeom>
          <a:solidFill>
            <a:schemeClr val="bg1"/>
          </a:solidFill>
          <a:ln>
            <a:noFill/>
          </a:ln>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GB"/>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en-GB" sz="1600" b="1">
                <a:latin typeface="Arial"/>
                <a:cs typeface="Calibri"/>
              </a:rPr>
              <a:t>Panel Dates and Documentation Deadlines</a:t>
            </a:r>
            <a:endParaRPr lang="en-US" sz="1600">
              <a:latin typeface="Arial"/>
              <a:cs typeface="Arial"/>
            </a:endParaRPr>
          </a:p>
        </p:txBody>
      </p:sp>
      <p:graphicFrame>
        <p:nvGraphicFramePr>
          <p:cNvPr id="6" name="Table 5">
            <a:extLst>
              <a:ext uri="{FF2B5EF4-FFF2-40B4-BE49-F238E27FC236}">
                <a16:creationId xmlns:a16="http://schemas.microsoft.com/office/drawing/2014/main" id="{D52740D0-7CF1-000F-D958-4988311AA711}"/>
              </a:ext>
            </a:extLst>
          </p:cNvPr>
          <p:cNvGraphicFramePr>
            <a:graphicFrameLocks noGrp="1"/>
          </p:cNvGraphicFramePr>
          <p:nvPr>
            <p:extLst>
              <p:ext uri="{D42A27DB-BD31-4B8C-83A1-F6EECF244321}">
                <p14:modId xmlns:p14="http://schemas.microsoft.com/office/powerpoint/2010/main" val="2277444208"/>
              </p:ext>
            </p:extLst>
          </p:nvPr>
        </p:nvGraphicFramePr>
        <p:xfrm>
          <a:off x="517439" y="1150723"/>
          <a:ext cx="8063816" cy="3012182"/>
        </p:xfrm>
        <a:graphic>
          <a:graphicData uri="http://schemas.openxmlformats.org/drawingml/2006/table">
            <a:tbl>
              <a:tblPr firstRow="1" bandRow="1">
                <a:tableStyleId>{21E4AEA4-8DFA-4A89-87EB-49C32662AFE0}</a:tableStyleId>
              </a:tblPr>
              <a:tblGrid>
                <a:gridCol w="1160897">
                  <a:extLst>
                    <a:ext uri="{9D8B030D-6E8A-4147-A177-3AD203B41FA5}">
                      <a16:colId xmlns:a16="http://schemas.microsoft.com/office/drawing/2014/main" val="4036506449"/>
                    </a:ext>
                  </a:extLst>
                </a:gridCol>
                <a:gridCol w="1814555">
                  <a:extLst>
                    <a:ext uri="{9D8B030D-6E8A-4147-A177-3AD203B41FA5}">
                      <a16:colId xmlns:a16="http://schemas.microsoft.com/office/drawing/2014/main" val="4089490319"/>
                    </a:ext>
                  </a:extLst>
                </a:gridCol>
                <a:gridCol w="5088364">
                  <a:extLst>
                    <a:ext uri="{9D8B030D-6E8A-4147-A177-3AD203B41FA5}">
                      <a16:colId xmlns:a16="http://schemas.microsoft.com/office/drawing/2014/main" val="929682865"/>
                    </a:ext>
                  </a:extLst>
                </a:gridCol>
              </a:tblGrid>
              <a:tr h="267890">
                <a:tc>
                  <a:txBody>
                    <a:bodyPr/>
                    <a:lstStyle/>
                    <a:p>
                      <a:pPr algn="l" rtl="0" fontAlgn="base"/>
                      <a:r>
                        <a:rPr lang="en-GB" sz="1200">
                          <a:solidFill>
                            <a:schemeClr val="tx1"/>
                          </a:solidFill>
                          <a:effectLst/>
                          <a:latin typeface="Arial"/>
                        </a:rPr>
                        <a:t>EYSTAR panel date </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60000"/>
                        <a:lumOff val="40000"/>
                      </a:schemeClr>
                    </a:solidFill>
                  </a:tcPr>
                </a:tc>
                <a:tc>
                  <a:txBody>
                    <a:bodyPr/>
                    <a:lstStyle/>
                    <a:p>
                      <a:pPr algn="l" rtl="0" fontAlgn="base"/>
                      <a:r>
                        <a:rPr lang="en-GB" sz="1200">
                          <a:solidFill>
                            <a:schemeClr val="tx1"/>
                          </a:solidFill>
                          <a:effectLst/>
                          <a:latin typeface="Arial"/>
                        </a:rPr>
                        <a:t>Deadline for documentation</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60000"/>
                        <a:lumOff val="40000"/>
                      </a:schemeClr>
                    </a:solidFill>
                  </a:tcPr>
                </a:tc>
                <a:tc>
                  <a:txBody>
                    <a:bodyPr/>
                    <a:lstStyle/>
                    <a:p>
                      <a:pPr lvl="0" algn="l">
                        <a:buNone/>
                      </a:pPr>
                      <a:r>
                        <a:rPr lang="en-GB" sz="1200">
                          <a:solidFill>
                            <a:schemeClr val="tx1"/>
                          </a:solidFill>
                          <a:effectLst/>
                          <a:latin typeface="Arial"/>
                        </a:rPr>
                        <a:t>Additional Information </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60000"/>
                        <a:lumOff val="40000"/>
                      </a:schemeClr>
                    </a:solidFill>
                  </a:tcPr>
                </a:tc>
                <a:extLst>
                  <a:ext uri="{0D108BD9-81ED-4DB2-BD59-A6C34878D82A}">
                    <a16:rowId xmlns:a16="http://schemas.microsoft.com/office/drawing/2014/main" val="1309221743"/>
                  </a:ext>
                </a:extLst>
              </a:tr>
              <a:tr h="228600">
                <a:tc>
                  <a:txBody>
                    <a:bodyPr/>
                    <a:lstStyle/>
                    <a:p>
                      <a:pPr algn="l" rtl="0" fontAlgn="base"/>
                      <a:r>
                        <a:rPr lang="en-GB" sz="1200">
                          <a:effectLst/>
                          <a:latin typeface="Arial"/>
                        </a:rPr>
                        <a:t>08.10.25</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26.09.25</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endParaRPr lang="en-GB" sz="1200">
                        <a:effectLst/>
                        <a:latin typeface="Arial"/>
                      </a:endParaRP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2312698271"/>
                  </a:ext>
                </a:extLst>
              </a:tr>
              <a:tr h="228600">
                <a:tc>
                  <a:txBody>
                    <a:bodyPr/>
                    <a:lstStyle/>
                    <a:p>
                      <a:pPr algn="l" rtl="0" fontAlgn="base"/>
                      <a:r>
                        <a:rPr lang="en-GB" sz="1200">
                          <a:effectLst/>
                          <a:latin typeface="Arial"/>
                        </a:rPr>
                        <a:t>12.11.25</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24.10.25</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endParaRPr lang="en-GB" sz="1200">
                        <a:effectLst/>
                        <a:latin typeface="Arial"/>
                      </a:endParaRP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1019335167"/>
                  </a:ext>
                </a:extLst>
              </a:tr>
              <a:tr h="228600">
                <a:tc>
                  <a:txBody>
                    <a:bodyPr/>
                    <a:lstStyle/>
                    <a:p>
                      <a:pPr algn="l" rtl="0" fontAlgn="base"/>
                      <a:r>
                        <a:rPr lang="en-GB" sz="1200">
                          <a:effectLst/>
                          <a:latin typeface="Arial"/>
                        </a:rPr>
                        <a:t>10.12.25</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28.11.25</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endParaRPr lang="en-GB" sz="1200">
                        <a:effectLst/>
                        <a:latin typeface="Arial"/>
                      </a:endParaRP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1559043254"/>
                  </a:ext>
                </a:extLst>
              </a:tr>
              <a:tr h="228600">
                <a:tc>
                  <a:txBody>
                    <a:bodyPr/>
                    <a:lstStyle/>
                    <a:p>
                      <a:pPr algn="l" rtl="0" fontAlgn="base"/>
                      <a:r>
                        <a:rPr lang="en-GB" sz="1200">
                          <a:effectLst/>
                          <a:latin typeface="Arial"/>
                        </a:rPr>
                        <a:t>14.01.26</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19.12.25</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endParaRPr lang="en-GB" sz="1200">
                        <a:effectLst/>
                        <a:latin typeface="Arial"/>
                      </a:endParaRP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125802467"/>
                  </a:ext>
                </a:extLst>
              </a:tr>
              <a:tr h="254435">
                <a:tc>
                  <a:txBody>
                    <a:bodyPr/>
                    <a:lstStyle/>
                    <a:p>
                      <a:pPr algn="l" rtl="0" fontAlgn="base"/>
                      <a:r>
                        <a:rPr lang="en-GB" sz="1200">
                          <a:effectLst/>
                          <a:latin typeface="Arial"/>
                        </a:rPr>
                        <a:t>11.02.26</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30.01.26</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endParaRPr lang="en-GB" sz="1200">
                        <a:effectLst/>
                        <a:latin typeface="Arial"/>
                      </a:endParaRP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277131337"/>
                  </a:ext>
                </a:extLst>
              </a:tr>
              <a:tr h="234863">
                <a:tc>
                  <a:txBody>
                    <a:bodyPr/>
                    <a:lstStyle/>
                    <a:p>
                      <a:pPr algn="l" rtl="0" fontAlgn="base"/>
                      <a:r>
                        <a:rPr lang="en-GB" sz="1200">
                          <a:effectLst/>
                          <a:latin typeface="Arial"/>
                        </a:rPr>
                        <a:t>11.03.26</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27.02.26</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endParaRPr lang="en-GB" sz="1200">
                        <a:effectLst/>
                        <a:latin typeface="Arial"/>
                      </a:endParaRP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1273395817"/>
                  </a:ext>
                </a:extLst>
              </a:tr>
              <a:tr h="228600">
                <a:tc>
                  <a:txBody>
                    <a:bodyPr/>
                    <a:lstStyle/>
                    <a:p>
                      <a:pPr algn="l" rtl="0" fontAlgn="base"/>
                      <a:r>
                        <a:rPr lang="en-GB" sz="1200">
                          <a:effectLst/>
                          <a:latin typeface="Arial"/>
                        </a:rPr>
                        <a:t>01.04.26</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20.03.26</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r>
                        <a:rPr lang="en-GB" sz="1200">
                          <a:effectLst/>
                          <a:latin typeface="Arial"/>
                        </a:rPr>
                        <a:t>Funding will be paid at new rates </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3830568927"/>
                  </a:ext>
                </a:extLst>
              </a:tr>
              <a:tr h="228600">
                <a:tc>
                  <a:txBody>
                    <a:bodyPr/>
                    <a:lstStyle/>
                    <a:p>
                      <a:pPr algn="l" rtl="0" fontAlgn="base"/>
                      <a:r>
                        <a:rPr lang="en-GB" sz="1200">
                          <a:effectLst/>
                          <a:latin typeface="Arial"/>
                        </a:rPr>
                        <a:t>06.05.26</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24.04.26</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r>
                        <a:rPr lang="en-GB" sz="1200">
                          <a:effectLst/>
                          <a:latin typeface="Arial"/>
                        </a:rPr>
                        <a:t>Last panel for new applications and those children moving to reception </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2741871417"/>
                  </a:ext>
                </a:extLst>
              </a:tr>
              <a:tr h="228600">
                <a:tc>
                  <a:txBody>
                    <a:bodyPr/>
                    <a:lstStyle/>
                    <a:p>
                      <a:pPr algn="l" rtl="0" fontAlgn="base"/>
                      <a:r>
                        <a:rPr lang="en-GB" sz="1200">
                          <a:effectLst/>
                          <a:latin typeface="Arial"/>
                        </a:rPr>
                        <a:t>10.06.26</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22.05.26</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r>
                        <a:rPr lang="en-GB" sz="1200">
                          <a:effectLst/>
                          <a:latin typeface="Arial"/>
                        </a:rPr>
                        <a:t>6 weeks worth of funding </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604954220"/>
                  </a:ext>
                </a:extLst>
              </a:tr>
              <a:tr h="311727">
                <a:tc>
                  <a:txBody>
                    <a:bodyPr/>
                    <a:lstStyle/>
                    <a:p>
                      <a:pPr algn="l" rtl="0" fontAlgn="base"/>
                      <a:r>
                        <a:rPr lang="en-GB" sz="1200">
                          <a:effectLst/>
                          <a:latin typeface="Arial"/>
                        </a:rPr>
                        <a:t>08.07.26</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tc>
                  <a:txBody>
                    <a:bodyPr/>
                    <a:lstStyle/>
                    <a:p>
                      <a:pPr algn="l" rtl="0" fontAlgn="base"/>
                      <a:r>
                        <a:rPr lang="en-GB" sz="1200">
                          <a:effectLst/>
                          <a:latin typeface="Arial"/>
                        </a:rPr>
                        <a:t>26.06.26</a:t>
                      </a:r>
                    </a:p>
                  </a:txBody>
                  <a:tcPr marL="68580" marR="68580" marT="34290" marB="34290">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accent1">
                        <a:lumMod val="20000"/>
                        <a:lumOff val="80000"/>
                      </a:schemeClr>
                    </a:solidFill>
                  </a:tcPr>
                </a:tc>
                <a:tc>
                  <a:txBody>
                    <a:bodyPr/>
                    <a:lstStyle/>
                    <a:p>
                      <a:pPr lvl="0" algn="l">
                        <a:buNone/>
                      </a:pPr>
                      <a:r>
                        <a:rPr lang="en-GB" sz="1200">
                          <a:effectLst/>
                          <a:latin typeface="Arial"/>
                        </a:rPr>
                        <a:t>1 week worth of funding </a:t>
                      </a: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2613854865"/>
                  </a:ext>
                </a:extLst>
              </a:tr>
            </a:tbl>
          </a:graphicData>
        </a:graphic>
      </p:graphicFrame>
      <p:sp>
        <p:nvSpPr>
          <p:cNvPr id="5" name="TextBox 4">
            <a:extLst>
              <a:ext uri="{FF2B5EF4-FFF2-40B4-BE49-F238E27FC236}">
                <a16:creationId xmlns:a16="http://schemas.microsoft.com/office/drawing/2014/main" id="{547ECBDB-B82B-D83A-05A0-246D14208CAC}"/>
              </a:ext>
            </a:extLst>
          </p:cNvPr>
          <p:cNvSpPr txBox="1"/>
          <p:nvPr/>
        </p:nvSpPr>
        <p:spPr>
          <a:xfrm>
            <a:off x="424010" y="518787"/>
            <a:ext cx="8276249" cy="600164"/>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GB"/>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en-GB" sz="1200">
                <a:latin typeface="Arial"/>
                <a:cs typeface="Arial"/>
              </a:rPr>
              <a:t>Blank copies of all documentation can be downloaded from the Northumberland Education website </a:t>
            </a:r>
            <a:r>
              <a:rPr lang="en-GB" sz="1200">
                <a:latin typeface="Arial"/>
                <a:cs typeface="Arial"/>
                <a:hlinkClick r:id="rId2"/>
              </a:rPr>
              <a:t>https://northumberlandeducation.co.uk/sendsupport/</a:t>
            </a:r>
            <a:r>
              <a:rPr lang="en-GB" sz="1200">
                <a:latin typeface="Arial"/>
                <a:cs typeface="Arial"/>
              </a:rPr>
              <a:t> </a:t>
            </a:r>
          </a:p>
          <a:p>
            <a:endParaRPr lang="en-GB" sz="1050">
              <a:latin typeface="Arial"/>
              <a:cs typeface="Arial"/>
            </a:endParaRPr>
          </a:p>
        </p:txBody>
      </p:sp>
    </p:spTree>
    <p:extLst>
      <p:ext uri="{BB962C8B-B14F-4D97-AF65-F5344CB8AC3E}">
        <p14:creationId xmlns:p14="http://schemas.microsoft.com/office/powerpoint/2010/main" val="1858237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395B1B7A-4F8A-4181-9723-D733245DCBC8}"/>
              </a:ext>
            </a:extLst>
          </p:cNvPr>
          <p:cNvGraphicFramePr>
            <a:graphicFrameLocks noGrp="1"/>
          </p:cNvGraphicFramePr>
          <p:nvPr>
            <p:extLst>
              <p:ext uri="{D42A27DB-BD31-4B8C-83A1-F6EECF244321}">
                <p14:modId xmlns:p14="http://schemas.microsoft.com/office/powerpoint/2010/main" val="356091877"/>
              </p:ext>
            </p:extLst>
          </p:nvPr>
        </p:nvGraphicFramePr>
        <p:xfrm>
          <a:off x="656452" y="687344"/>
          <a:ext cx="7993774" cy="3573780"/>
        </p:xfrm>
        <a:graphic>
          <a:graphicData uri="http://schemas.openxmlformats.org/drawingml/2006/table">
            <a:tbl>
              <a:tblPr firstRow="1" bandRow="1">
                <a:tableStyleId>{9DCAF9ED-07DC-4A11-8D7F-57B35C25682E}</a:tableStyleId>
              </a:tblPr>
              <a:tblGrid>
                <a:gridCol w="7993774">
                  <a:extLst>
                    <a:ext uri="{9D8B030D-6E8A-4147-A177-3AD203B41FA5}">
                      <a16:colId xmlns:a16="http://schemas.microsoft.com/office/drawing/2014/main" val="1647923244"/>
                    </a:ext>
                  </a:extLst>
                </a:gridCol>
              </a:tblGrid>
              <a:tr h="388620">
                <a:tc>
                  <a:txBody>
                    <a:bodyPr/>
                    <a:lstStyle/>
                    <a:p>
                      <a:pPr marL="0" lvl="0" indent="0">
                        <a:buNone/>
                      </a:pPr>
                      <a:r>
                        <a:rPr lang="en-GB" sz="1200" b="0" i="0" u="none" strike="noStrike" baseline="0" noProof="0" dirty="0">
                          <a:solidFill>
                            <a:srgbClr val="000000"/>
                          </a:solidFill>
                          <a:effectLst/>
                          <a:latin typeface="Arial"/>
                        </a:rPr>
                        <a:t>You must </a:t>
                      </a:r>
                      <a:r>
                        <a:rPr lang="en-GB" sz="1200" b="1" i="0" u="none" strike="noStrike" baseline="0" noProof="0" dirty="0">
                          <a:solidFill>
                            <a:srgbClr val="000000"/>
                          </a:solidFill>
                          <a:effectLst/>
                          <a:latin typeface="Arial"/>
                          <a:hlinkClick r:id="rId2"/>
                        </a:rPr>
                        <a:t>request inclusion support</a:t>
                      </a:r>
                      <a:r>
                        <a:rPr lang="en-GB" sz="1200" b="1" i="0" u="none" strike="noStrike" baseline="0" noProof="0" dirty="0">
                          <a:solidFill>
                            <a:srgbClr val="000000"/>
                          </a:solidFill>
                          <a:effectLst/>
                          <a:latin typeface="Arial"/>
                        </a:rPr>
                        <a:t> </a:t>
                      </a:r>
                      <a:r>
                        <a:rPr lang="en-GB" sz="1200" b="0" i="0" u="none" strike="noStrike" baseline="0" noProof="0" dirty="0">
                          <a:solidFill>
                            <a:srgbClr val="000000"/>
                          </a:solidFill>
                          <a:effectLst/>
                          <a:latin typeface="Arial"/>
                        </a:rPr>
                        <a:t>and have received a </a:t>
                      </a:r>
                      <a:r>
                        <a:rPr lang="en-GB" sz="1200" b="1" i="0" u="none" strike="noStrike" baseline="0" noProof="0" dirty="0">
                          <a:solidFill>
                            <a:srgbClr val="000000"/>
                          </a:solidFill>
                          <a:effectLst/>
                          <a:latin typeface="Arial"/>
                        </a:rPr>
                        <a:t>visit</a:t>
                      </a:r>
                      <a:r>
                        <a:rPr lang="en-GB" sz="1200" b="0" i="0" u="none" strike="noStrike" baseline="0" noProof="0" dirty="0">
                          <a:solidFill>
                            <a:srgbClr val="000000"/>
                          </a:solidFill>
                          <a:effectLst/>
                          <a:latin typeface="Arial"/>
                        </a:rPr>
                        <a:t> from an EY Inclusion Consultant (EYIC)</a:t>
                      </a:r>
                      <a:r>
                        <a:rPr lang="en-GB" sz="1200" b="1" i="0" u="none" strike="noStrike" baseline="0" noProof="0" dirty="0">
                          <a:solidFill>
                            <a:srgbClr val="000000"/>
                          </a:solidFill>
                          <a:effectLst/>
                          <a:latin typeface="Arial"/>
                        </a:rPr>
                        <a:t> before </a:t>
                      </a:r>
                      <a:r>
                        <a:rPr lang="en-GB" sz="1200" b="0" i="0" u="none" strike="noStrike" baseline="0" noProof="0" dirty="0">
                          <a:solidFill>
                            <a:srgbClr val="000000"/>
                          </a:solidFill>
                          <a:effectLst/>
                          <a:latin typeface="Arial"/>
                        </a:rPr>
                        <a:t>applying.</a:t>
                      </a:r>
                    </a:p>
                    <a:p>
                      <a:pPr marL="0" lvl="0" indent="0">
                        <a:buNone/>
                      </a:pPr>
                      <a:endParaRPr lang="en-GB" sz="1200" b="0" i="0" u="none" strike="noStrike" baseline="0" noProof="0">
                        <a:solidFill>
                          <a:srgbClr val="000000"/>
                        </a:solidFill>
                        <a:effectLst/>
                        <a:latin typeface="Arial"/>
                      </a:endParaRPr>
                    </a:p>
                    <a:p>
                      <a:pPr marL="0" marR="0" lvl="0" indent="0" algn="l">
                        <a:lnSpc>
                          <a:spcPct val="100000"/>
                        </a:lnSpc>
                        <a:spcBef>
                          <a:spcPts val="0"/>
                        </a:spcBef>
                        <a:spcAft>
                          <a:spcPts val="0"/>
                        </a:spcAft>
                        <a:buNone/>
                      </a:pPr>
                      <a:r>
                        <a:rPr lang="en-US" sz="1200" b="0" i="0" u="none" strike="noStrike" baseline="0" noProof="0" dirty="0">
                          <a:solidFill>
                            <a:srgbClr val="000000"/>
                          </a:solidFill>
                          <a:effectLst/>
                          <a:latin typeface="Arial"/>
                        </a:rPr>
                        <a:t>The EYIC will have discussions with you based on the following points, and whether an application is appropriate:</a:t>
                      </a:r>
                    </a:p>
                    <a:p>
                      <a:pPr marL="457200" marR="0" lvl="1" indent="0" algn="l">
                        <a:lnSpc>
                          <a:spcPct val="100000"/>
                        </a:lnSpc>
                        <a:spcBef>
                          <a:spcPts val="0"/>
                        </a:spcBef>
                        <a:spcAft>
                          <a:spcPts val="0"/>
                        </a:spcAft>
                        <a:buNone/>
                      </a:pPr>
                      <a:endParaRPr lang="en-US" sz="1400" b="0" i="0" u="none" strike="noStrike" baseline="0" noProof="0">
                        <a:solidFill>
                          <a:srgbClr val="000000"/>
                        </a:solidFill>
                        <a:effectLst/>
                        <a:latin typeface="Arial"/>
                      </a:endParaRPr>
                    </a:p>
                    <a:p>
                      <a:pPr marL="685800" marR="0" lvl="1" indent="-228600" algn="l">
                        <a:lnSpc>
                          <a:spcPct val="100000"/>
                        </a:lnSpc>
                        <a:spcBef>
                          <a:spcPts val="0"/>
                        </a:spcBef>
                        <a:spcAft>
                          <a:spcPts val="0"/>
                        </a:spcAft>
                        <a:buClr>
                          <a:srgbClr val="FFFFFF"/>
                        </a:buClr>
                        <a:buAutoNum type="arabicPeriod"/>
                      </a:pPr>
                      <a:r>
                        <a:rPr lang="en-US" sz="1200" b="0" i="0" u="none" strike="noStrike" baseline="0" noProof="0" dirty="0">
                          <a:solidFill>
                            <a:srgbClr val="000000"/>
                          </a:solidFill>
                          <a:effectLst/>
                          <a:latin typeface="Arial"/>
                        </a:rPr>
                        <a:t>How you have consulted the </a:t>
                      </a:r>
                      <a:r>
                        <a:rPr lang="en-US" sz="1200" b="0" i="0" u="none" strike="noStrike" baseline="0" noProof="0" dirty="0">
                          <a:solidFill>
                            <a:srgbClr val="000000"/>
                          </a:solidFill>
                          <a:effectLst/>
                          <a:latin typeface="Arial"/>
                          <a:hlinkClick r:id="rId3"/>
                        </a:rPr>
                        <a:t>Early Years Ordinarily Available Provision (OAP) document</a:t>
                      </a:r>
                      <a:r>
                        <a:rPr lang="en-US" sz="1200" b="0" i="0" u="none" strike="noStrike" baseline="0" noProof="0" dirty="0">
                          <a:solidFill>
                            <a:srgbClr val="000000"/>
                          </a:solidFill>
                          <a:effectLst/>
                          <a:latin typeface="Arial"/>
                        </a:rPr>
                        <a:t> and considered whether all elements of universal support are embedded within practice, and that the child you are requesting additional funding for requires over and above this.</a:t>
                      </a:r>
                    </a:p>
                    <a:p>
                      <a:pPr marL="685800" marR="0" lvl="1" indent="-228600" algn="l">
                        <a:lnSpc>
                          <a:spcPct val="100000"/>
                        </a:lnSpc>
                        <a:spcBef>
                          <a:spcPts val="0"/>
                        </a:spcBef>
                        <a:spcAft>
                          <a:spcPts val="0"/>
                        </a:spcAft>
                        <a:buClr>
                          <a:srgbClr val="FFFFFF"/>
                        </a:buClr>
                        <a:buAutoNum type="arabicPeriod"/>
                      </a:pPr>
                      <a:r>
                        <a:rPr lang="en-US" sz="1200" b="0" i="0" u="none" strike="noStrike" baseline="0" noProof="0" dirty="0">
                          <a:solidFill>
                            <a:srgbClr val="000000"/>
                          </a:solidFill>
                          <a:effectLst/>
                          <a:latin typeface="Arial"/>
                        </a:rPr>
                        <a:t>How you have considered (and applied for) and have a thorough understanding of all available funding streams (i.e. base rate, notional, </a:t>
                      </a:r>
                      <a:r>
                        <a:rPr lang="en-US" sz="1200" b="0" i="0" u="none" strike="noStrike" baseline="0" noProof="0" dirty="0">
                          <a:solidFill>
                            <a:srgbClr val="000000"/>
                          </a:solidFill>
                          <a:effectLst/>
                          <a:latin typeface="Arial"/>
                          <a:hlinkClick r:id="rId4"/>
                        </a:rPr>
                        <a:t>EYPP,</a:t>
                      </a:r>
                      <a:r>
                        <a:rPr lang="en-US" sz="1200" b="0" i="0" u="none" strike="noStrike" baseline="0" noProof="0" dirty="0">
                          <a:solidFill>
                            <a:srgbClr val="000000"/>
                          </a:solidFill>
                          <a:effectLst/>
                          <a:latin typeface="Arial"/>
                        </a:rPr>
                        <a:t> </a:t>
                      </a:r>
                      <a:r>
                        <a:rPr lang="en-US" sz="1200" b="0" i="0" u="none" strike="noStrike" baseline="0" noProof="0" dirty="0">
                          <a:solidFill>
                            <a:srgbClr val="000000"/>
                          </a:solidFill>
                          <a:effectLst/>
                          <a:latin typeface="Arial"/>
                          <a:hlinkClick r:id="rId5"/>
                        </a:rPr>
                        <a:t>DAF</a:t>
                      </a:r>
                      <a:r>
                        <a:rPr lang="en-US" sz="1200" b="0" i="0" u="none" strike="noStrike" baseline="0" noProof="0" dirty="0">
                          <a:solidFill>
                            <a:srgbClr val="000000"/>
                          </a:solidFill>
                          <a:effectLst/>
                          <a:latin typeface="Arial"/>
                        </a:rPr>
                        <a:t>) and how they are currently being used.</a:t>
                      </a:r>
                    </a:p>
                    <a:p>
                      <a:pPr marL="685800" marR="0" lvl="1" indent="-228600" algn="l">
                        <a:lnSpc>
                          <a:spcPct val="100000"/>
                        </a:lnSpc>
                        <a:spcBef>
                          <a:spcPts val="0"/>
                        </a:spcBef>
                        <a:spcAft>
                          <a:spcPts val="0"/>
                        </a:spcAft>
                        <a:buClr>
                          <a:srgbClr val="FFFFFF"/>
                        </a:buClr>
                        <a:buAutoNum type="arabicPeriod"/>
                      </a:pPr>
                      <a:r>
                        <a:rPr lang="en-US" sz="1200" b="0" i="0" u="none" strike="noStrike" baseline="0" noProof="0" dirty="0">
                          <a:solidFill>
                            <a:srgbClr val="000000"/>
                          </a:solidFill>
                          <a:effectLst/>
                          <a:latin typeface="Arial"/>
                        </a:rPr>
                        <a:t>That you have completed at least one cycle of targets and monitored its impact and have in place a new</a:t>
                      </a:r>
                      <a:r>
                        <a:rPr lang="en-GB" sz="1200" b="0" i="0" u="none" strike="noStrike" baseline="0" noProof="0" dirty="0">
                          <a:solidFill>
                            <a:schemeClr val="tx1"/>
                          </a:solidFill>
                          <a:effectLst/>
                          <a:latin typeface="Arial"/>
                        </a:rPr>
                        <a:t> cycle of targets, showing current targets which have not yet been reviewed.</a:t>
                      </a:r>
                    </a:p>
                    <a:p>
                      <a:pPr marL="685800" marR="0" lvl="1" indent="-228600" algn="l">
                        <a:lnSpc>
                          <a:spcPct val="100000"/>
                        </a:lnSpc>
                        <a:spcBef>
                          <a:spcPts val="0"/>
                        </a:spcBef>
                        <a:spcAft>
                          <a:spcPts val="0"/>
                        </a:spcAft>
                        <a:buClr>
                          <a:srgbClr val="FFFFFF"/>
                        </a:buClr>
                        <a:buAutoNum type="arabicPeriod"/>
                      </a:pPr>
                      <a:r>
                        <a:rPr lang="en-GB" sz="1200" b="0" i="0" u="none" strike="noStrike" baseline="0" noProof="0" dirty="0">
                          <a:solidFill>
                            <a:schemeClr val="tx1"/>
                          </a:solidFill>
                          <a:effectLst/>
                          <a:latin typeface="Arial"/>
                        </a:rPr>
                        <a:t>That you have completed a recent assessment of the child using the Northumberland School Readiness Passport (School Readiness Checker and/or SEND Support Checker).</a:t>
                      </a:r>
                    </a:p>
                    <a:p>
                      <a:pPr marL="685800" marR="0" lvl="1" indent="-228600" algn="l">
                        <a:lnSpc>
                          <a:spcPct val="100000"/>
                        </a:lnSpc>
                        <a:spcBef>
                          <a:spcPts val="0"/>
                        </a:spcBef>
                        <a:spcAft>
                          <a:spcPts val="0"/>
                        </a:spcAft>
                        <a:buClr>
                          <a:srgbClr val="FFFFFF"/>
                        </a:buClr>
                        <a:buAutoNum type="arabicPeriod"/>
                      </a:pPr>
                      <a:r>
                        <a:rPr lang="en-GB" sz="1200" b="0" i="0" u="none" strike="noStrike" baseline="0" noProof="0" dirty="0">
                          <a:solidFill>
                            <a:schemeClr val="tx1"/>
                          </a:solidFill>
                          <a:effectLst/>
                          <a:latin typeface="Arial"/>
                        </a:rPr>
                        <a:t>That you have completed the 'All About Me' (and/or SEND Support All About Me) on the School Readiness Passport, or have uploaded your own version of this information to the documents section.</a:t>
                      </a:r>
                    </a:p>
                    <a:p>
                      <a:pPr marL="685800" marR="0" lvl="1" indent="-228600" algn="l">
                        <a:lnSpc>
                          <a:spcPct val="100000"/>
                        </a:lnSpc>
                        <a:spcBef>
                          <a:spcPts val="0"/>
                        </a:spcBef>
                        <a:spcAft>
                          <a:spcPts val="0"/>
                        </a:spcAft>
                        <a:buClr>
                          <a:srgbClr val="FFFFFF"/>
                        </a:buClr>
                        <a:buAutoNum type="arabicPeriod"/>
                      </a:pPr>
                      <a:r>
                        <a:rPr lang="en-GB" sz="1200" b="0" i="0" u="none" strike="noStrike" baseline="0" noProof="0" dirty="0">
                          <a:solidFill>
                            <a:srgbClr val="000000"/>
                          </a:solidFill>
                          <a:effectLst/>
                          <a:latin typeface="Arial"/>
                        </a:rPr>
                        <a:t>Whether the child is accessing their full Early Years entitlement, and if not that you can provide evidence of a plan which outlines (in agreement with parents/carers) how the child's hours will increase with a goal of them being able to access their full entitlement within a reasonable timescale. </a:t>
                      </a:r>
                      <a:endParaRPr lang="en-GB" sz="1200" b="0" i="0" u="none" strike="noStrike" baseline="0" noProof="0" dirty="0">
                        <a:solidFill>
                          <a:schemeClr val="tx1"/>
                        </a:solidFill>
                        <a:effectLst/>
                        <a:latin typeface="Arial"/>
                      </a:endParaRPr>
                    </a:p>
                  </a:txBody>
                  <a:tcPr marL="68580" marR="68580" marT="34290" marB="34290">
                    <a:lnL w="12700">
                      <a:solidFill>
                        <a:schemeClr val="tx1"/>
                      </a:solidFill>
                    </a:lnL>
                    <a:lnR w="12700">
                      <a:solidFill>
                        <a:schemeClr val="tx1"/>
                      </a:solidFill>
                    </a:lnR>
                    <a:lnT w="12700">
                      <a:solidFill>
                        <a:schemeClr val="tx1"/>
                      </a:solidFill>
                    </a:lnT>
                    <a:lnB w="12700">
                      <a:solidFill>
                        <a:schemeClr val="tx1"/>
                      </a:solidFill>
                    </a:lnB>
                    <a:solidFill>
                      <a:schemeClr val="accent1">
                        <a:lumMod val="20000"/>
                        <a:lumOff val="80000"/>
                      </a:schemeClr>
                    </a:solidFill>
                  </a:tcPr>
                </a:tc>
                <a:extLst>
                  <a:ext uri="{0D108BD9-81ED-4DB2-BD59-A6C34878D82A}">
                    <a16:rowId xmlns:a16="http://schemas.microsoft.com/office/drawing/2014/main" val="2163582039"/>
                  </a:ext>
                </a:extLst>
              </a:tr>
            </a:tbl>
          </a:graphicData>
        </a:graphic>
      </p:graphicFrame>
      <p:sp>
        <p:nvSpPr>
          <p:cNvPr id="3" name="TextBox 2">
            <a:extLst>
              <a:ext uri="{FF2B5EF4-FFF2-40B4-BE49-F238E27FC236}">
                <a16:creationId xmlns:a16="http://schemas.microsoft.com/office/drawing/2014/main" id="{3A1DCE27-5AAA-401B-88F5-CB56CFF3EEE8}"/>
              </a:ext>
            </a:extLst>
          </p:cNvPr>
          <p:cNvSpPr txBox="1"/>
          <p:nvPr/>
        </p:nvSpPr>
        <p:spPr>
          <a:xfrm>
            <a:off x="581832" y="272436"/>
            <a:ext cx="7984120" cy="315471"/>
          </a:xfrm>
          <a:prstGeom prst="rect">
            <a:avLst/>
          </a:prstGeom>
          <a:solidFill>
            <a:schemeClr val="bg1"/>
          </a:solidFill>
          <a:ln>
            <a:noFill/>
          </a:ln>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GB"/>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en-GB" sz="1600" b="1">
                <a:latin typeface="Arial"/>
                <a:cs typeface="Calibri"/>
              </a:rPr>
              <a:t>Preparing for an EYSTAR Application</a:t>
            </a:r>
            <a:endParaRPr lang="en-US" sz="1600">
              <a:latin typeface="Arial"/>
              <a:cs typeface="Arial"/>
            </a:endParaRPr>
          </a:p>
        </p:txBody>
      </p:sp>
    </p:spTree>
    <p:extLst>
      <p:ext uri="{BB962C8B-B14F-4D97-AF65-F5344CB8AC3E}">
        <p14:creationId xmlns:p14="http://schemas.microsoft.com/office/powerpoint/2010/main" val="3298206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4365C7FA-F615-5781-EAFD-DECAF32B566C}"/>
              </a:ext>
            </a:extLst>
          </p:cNvPr>
          <p:cNvGraphicFramePr>
            <a:graphicFrameLocks noGrp="1"/>
          </p:cNvGraphicFramePr>
          <p:nvPr>
            <p:extLst>
              <p:ext uri="{D42A27DB-BD31-4B8C-83A1-F6EECF244321}">
                <p14:modId xmlns:p14="http://schemas.microsoft.com/office/powerpoint/2010/main" val="1624109606"/>
              </p:ext>
            </p:extLst>
          </p:nvPr>
        </p:nvGraphicFramePr>
        <p:xfrm>
          <a:off x="297180" y="517897"/>
          <a:ext cx="8689949" cy="4155948"/>
        </p:xfrm>
        <a:graphic>
          <a:graphicData uri="http://schemas.openxmlformats.org/drawingml/2006/table">
            <a:tbl>
              <a:tblPr bandRow="1">
                <a:tableStyleId>{5C22544A-7EE6-4342-B048-85BDC9FD1C3A}</a:tableStyleId>
              </a:tblPr>
              <a:tblGrid>
                <a:gridCol w="3613309">
                  <a:extLst>
                    <a:ext uri="{9D8B030D-6E8A-4147-A177-3AD203B41FA5}">
                      <a16:colId xmlns:a16="http://schemas.microsoft.com/office/drawing/2014/main" val="3944174505"/>
                    </a:ext>
                  </a:extLst>
                </a:gridCol>
                <a:gridCol w="5076640">
                  <a:extLst>
                    <a:ext uri="{9D8B030D-6E8A-4147-A177-3AD203B41FA5}">
                      <a16:colId xmlns:a16="http://schemas.microsoft.com/office/drawing/2014/main" val="1683591987"/>
                    </a:ext>
                  </a:extLst>
                </a:gridCol>
              </a:tblGrid>
              <a:tr h="422909">
                <a:tc>
                  <a:txBody>
                    <a:bodyPr/>
                    <a:lstStyle/>
                    <a:p>
                      <a:pPr lvl="0">
                        <a:buNone/>
                      </a:pPr>
                      <a:r>
                        <a:rPr lang="en-GB" sz="1200" b="1">
                          <a:effectLst/>
                          <a:latin typeface="Arial"/>
                        </a:rPr>
                        <a:t>Ensure the following elements (where relevant) of the School Readiness Passport are up to date</a:t>
                      </a:r>
                    </a:p>
                  </a:txBody>
                  <a:tcPr marL="52578" marR="52578" marT="26289" marB="26289">
                    <a:lnL w="9735" cap="flat" cmpd="sng" algn="ctr">
                      <a:solidFill>
                        <a:srgbClr val="000000"/>
                      </a:solidFill>
                      <a:prstDash val="solid"/>
                      <a:round/>
                      <a:headEnd type="none" w="med" len="med"/>
                      <a:tailEnd type="none" w="med" len="med"/>
                    </a:lnL>
                    <a:lnR w="9735" cap="flat" cmpd="sng" algn="ctr">
                      <a:solidFill>
                        <a:srgbClr val="000000"/>
                      </a:solidFill>
                      <a:prstDash val="solid"/>
                      <a:round/>
                      <a:headEnd type="none" w="med" len="med"/>
                      <a:tailEnd type="none" w="med" len="med"/>
                    </a:lnR>
                    <a:lnT w="9735" cap="flat" cmpd="sng" algn="ctr">
                      <a:solidFill>
                        <a:srgbClr val="000000"/>
                      </a:solidFill>
                      <a:prstDash val="solid"/>
                      <a:round/>
                      <a:headEnd type="none" w="med" len="med"/>
                      <a:tailEnd type="none" w="med" len="med"/>
                    </a:lnT>
                    <a:lnB w="9735" cap="flat" cmpd="sng" algn="ctr">
                      <a:solidFill>
                        <a:srgbClr val="000000"/>
                      </a:solidFill>
                      <a:prstDash val="solid"/>
                      <a:round/>
                      <a:headEnd type="none" w="med" len="med"/>
                      <a:tailEnd type="none" w="med" len="med"/>
                    </a:lnB>
                    <a:solidFill>
                      <a:schemeClr val="accent1"/>
                    </a:solidFill>
                  </a:tcPr>
                </a:tc>
                <a:tc>
                  <a:txBody>
                    <a:bodyPr/>
                    <a:lstStyle/>
                    <a:p>
                      <a:pPr lvl="0">
                        <a:buNone/>
                      </a:pPr>
                      <a:r>
                        <a:rPr lang="en-GB" sz="1200" b="1">
                          <a:effectLst/>
                          <a:latin typeface="Arial"/>
                        </a:rPr>
                        <a:t>Upload the following (where relevant) to the 'documents' section of the School Readiness Passport</a:t>
                      </a:r>
                    </a:p>
                  </a:txBody>
                  <a:tcPr marL="52578" marR="52578" marT="26289" marB="26289">
                    <a:lnL w="9735">
                      <a:solidFill>
                        <a:srgbClr val="000000"/>
                      </a:solidFill>
                    </a:lnL>
                    <a:lnR w="9735">
                      <a:solidFill>
                        <a:srgbClr val="000000"/>
                      </a:solidFill>
                    </a:lnR>
                    <a:lnT w="9735">
                      <a:solidFill>
                        <a:srgbClr val="000000"/>
                      </a:solidFill>
                    </a:lnT>
                    <a:lnB w="9735">
                      <a:solidFill>
                        <a:srgbClr val="000000"/>
                      </a:solidFill>
                    </a:lnB>
                    <a:solidFill>
                      <a:schemeClr val="accent1"/>
                    </a:solidFill>
                  </a:tcPr>
                </a:tc>
                <a:extLst>
                  <a:ext uri="{0D108BD9-81ED-4DB2-BD59-A6C34878D82A}">
                    <a16:rowId xmlns:a16="http://schemas.microsoft.com/office/drawing/2014/main" val="3588016704"/>
                  </a:ext>
                </a:extLst>
              </a:tr>
              <a:tr h="238125">
                <a:tc>
                  <a:txBody>
                    <a:bodyPr/>
                    <a:lstStyle/>
                    <a:p>
                      <a:pPr lvl="0">
                        <a:buNone/>
                      </a:pPr>
                      <a:r>
                        <a:rPr lang="en-GB" sz="1200" b="1">
                          <a:effectLst/>
                          <a:latin typeface="Arial"/>
                        </a:rPr>
                        <a:t>Child details </a:t>
                      </a:r>
                      <a:r>
                        <a:rPr lang="en-GB" sz="1200" b="0">
                          <a:effectLst/>
                          <a:latin typeface="Arial"/>
                        </a:rPr>
                        <a:t>(incl. correct identification of funding stream)</a:t>
                      </a:r>
                    </a:p>
                  </a:txBody>
                  <a:tcPr marL="52578" marR="52578" marT="26289" marB="26289">
                    <a:lnL w="9735">
                      <a:solidFill>
                        <a:srgbClr val="000000"/>
                      </a:solidFill>
                    </a:lnL>
                    <a:lnR w="9735">
                      <a:solidFill>
                        <a:srgbClr val="000000"/>
                      </a:solidFill>
                    </a:lnR>
                    <a:lnT w="9735">
                      <a:solidFill>
                        <a:srgbClr val="000000"/>
                      </a:solidFill>
                    </a:lnT>
                    <a:lnB w="9735">
                      <a:solidFill>
                        <a:srgbClr val="000000"/>
                      </a:solidFill>
                    </a:lnB>
                    <a:solidFill>
                      <a:srgbClr val="FFEED9"/>
                    </a:solidFill>
                  </a:tcPr>
                </a:tc>
                <a:tc>
                  <a:txBody>
                    <a:bodyPr/>
                    <a:lstStyle/>
                    <a:p>
                      <a:pPr lvl="0">
                        <a:buNone/>
                      </a:pPr>
                      <a:endParaRPr lang="en-GB" sz="1200">
                        <a:effectLst/>
                        <a:latin typeface="Arial"/>
                      </a:endParaRPr>
                    </a:p>
                  </a:txBody>
                  <a:tcPr marL="52578" marR="52578" marT="26289" marB="26289">
                    <a:lnL w="9735">
                      <a:solidFill>
                        <a:srgbClr val="000000"/>
                      </a:solidFill>
                    </a:lnL>
                    <a:lnR w="9735">
                      <a:solidFill>
                        <a:srgbClr val="000000"/>
                      </a:solidFill>
                    </a:lnR>
                    <a:lnT w="9735">
                      <a:solidFill>
                        <a:srgbClr val="000000"/>
                      </a:solidFill>
                    </a:lnT>
                    <a:lnB w="9735">
                      <a:solidFill>
                        <a:srgbClr val="000000"/>
                      </a:solidFill>
                    </a:lnB>
                    <a:solidFill>
                      <a:srgbClr val="FFEED9"/>
                    </a:solidFill>
                  </a:tcPr>
                </a:tc>
                <a:extLst>
                  <a:ext uri="{0D108BD9-81ED-4DB2-BD59-A6C34878D82A}">
                    <a16:rowId xmlns:a16="http://schemas.microsoft.com/office/drawing/2014/main" val="340182552"/>
                  </a:ext>
                </a:extLst>
              </a:tr>
              <a:tr h="424483">
                <a:tc>
                  <a:txBody>
                    <a:bodyPr/>
                    <a:lstStyle/>
                    <a:p>
                      <a:pPr marL="0" lvl="0" indent="0">
                        <a:buNone/>
                      </a:pPr>
                      <a:r>
                        <a:rPr lang="en-GB" sz="1200" b="1">
                          <a:effectLst/>
                          <a:latin typeface="Arial"/>
                        </a:rPr>
                        <a:t>All About Me</a:t>
                      </a:r>
                      <a:r>
                        <a:rPr lang="en-GB" sz="1200">
                          <a:effectLst/>
                          <a:latin typeface="Arial"/>
                        </a:rPr>
                        <a:t> including:</a:t>
                      </a:r>
                    </a:p>
                    <a:p>
                      <a:pPr marL="171450" lvl="0" indent="-171450">
                        <a:buFont typeface="Arial"/>
                        <a:buChar char="•"/>
                      </a:pPr>
                      <a:r>
                        <a:rPr lang="en-GB" sz="1200">
                          <a:effectLst/>
                          <a:latin typeface="Arial"/>
                        </a:rPr>
                        <a:t>SEND Support </a:t>
                      </a:r>
                    </a:p>
                    <a:p>
                      <a:pPr marL="171450" lvl="0" indent="-171450">
                        <a:buFont typeface="Arial"/>
                        <a:buChar char="•"/>
                      </a:pPr>
                      <a:r>
                        <a:rPr lang="en-GB" sz="1200">
                          <a:effectLst/>
                          <a:latin typeface="Arial"/>
                        </a:rPr>
                        <a:t>2 Year Old Progress Integrated Review</a:t>
                      </a:r>
                    </a:p>
                  </a:txBody>
                  <a:tcPr marL="52578" marR="52578" marT="26289" marB="26289">
                    <a:lnL w="9735">
                      <a:solidFill>
                        <a:srgbClr val="000000"/>
                      </a:solidFill>
                    </a:lnL>
                    <a:lnR w="9735" cap="flat" cmpd="sng" algn="ctr">
                      <a:solidFill>
                        <a:srgbClr val="000000"/>
                      </a:solidFill>
                      <a:prstDash val="solid"/>
                      <a:round/>
                      <a:headEnd type="none" w="med" len="med"/>
                      <a:tailEnd type="none" w="med" len="med"/>
                    </a:lnR>
                    <a:lnT w="9735" cap="flat" cmpd="sng" algn="ctr">
                      <a:solidFill>
                        <a:srgbClr val="000000"/>
                      </a:solidFill>
                      <a:prstDash val="solid"/>
                      <a:round/>
                      <a:headEnd type="none" w="med" len="med"/>
                      <a:tailEnd type="none" w="med" len="med"/>
                    </a:lnT>
                    <a:lnB w="9735">
                      <a:solidFill>
                        <a:srgbClr val="000000"/>
                      </a:solidFill>
                    </a:lnB>
                    <a:solidFill>
                      <a:srgbClr val="FFEED9"/>
                    </a:solidFill>
                  </a:tcPr>
                </a:tc>
                <a:tc>
                  <a:txBody>
                    <a:bodyPr/>
                    <a:lstStyle/>
                    <a:p>
                      <a:pPr marL="171450" lvl="0" indent="-171450">
                        <a:buFont typeface="Arial"/>
                        <a:buChar char="•"/>
                      </a:pPr>
                      <a:r>
                        <a:rPr lang="en-GB" sz="1200">
                          <a:effectLst/>
                          <a:latin typeface="Arial"/>
                        </a:rPr>
                        <a:t>Own version of </a:t>
                      </a:r>
                      <a:r>
                        <a:rPr lang="en-GB" sz="1200" b="1">
                          <a:effectLst/>
                          <a:latin typeface="Arial"/>
                        </a:rPr>
                        <a:t>All About Me</a:t>
                      </a:r>
                      <a:endParaRPr lang="en-GB" sz="1200">
                        <a:effectLst/>
                        <a:latin typeface="Arial"/>
                      </a:endParaRPr>
                    </a:p>
                    <a:p>
                      <a:pPr marL="171450" lvl="0" indent="-171450">
                        <a:buFont typeface="Arial"/>
                        <a:buChar char="•"/>
                      </a:pPr>
                      <a:r>
                        <a:rPr lang="en-GB" sz="1200">
                          <a:effectLst/>
                          <a:latin typeface="Arial"/>
                        </a:rPr>
                        <a:t>Own version of</a:t>
                      </a:r>
                      <a:r>
                        <a:rPr lang="en-GB" sz="1200" b="1">
                          <a:effectLst/>
                          <a:latin typeface="Arial"/>
                        </a:rPr>
                        <a:t> 2 year old Progress Integrated Review</a:t>
                      </a:r>
                      <a:endParaRPr lang="en-GB" sz="1200">
                        <a:effectLst/>
                        <a:latin typeface="Arial"/>
                      </a:endParaRPr>
                    </a:p>
                  </a:txBody>
                  <a:tcPr marL="52578" marR="52578" marT="26289" marB="26289">
                    <a:lnL w="9735" cap="flat" cmpd="sng" algn="ctr">
                      <a:solidFill>
                        <a:srgbClr val="000000"/>
                      </a:solidFill>
                      <a:prstDash val="solid"/>
                      <a:round/>
                      <a:headEnd type="none" w="med" len="med"/>
                      <a:tailEnd type="none" w="med" len="med"/>
                    </a:lnL>
                    <a:lnR w="9735">
                      <a:solidFill>
                        <a:srgbClr val="000000"/>
                      </a:solidFill>
                    </a:lnR>
                    <a:lnT w="9735" cap="flat" cmpd="sng" algn="ctr">
                      <a:solidFill>
                        <a:srgbClr val="000000"/>
                      </a:solidFill>
                      <a:prstDash val="solid"/>
                      <a:round/>
                      <a:headEnd type="none" w="med" len="med"/>
                      <a:tailEnd type="none" w="med" len="med"/>
                    </a:lnT>
                    <a:lnB w="9735">
                      <a:solidFill>
                        <a:srgbClr val="000000"/>
                      </a:solidFill>
                    </a:lnB>
                    <a:solidFill>
                      <a:srgbClr val="FFEED9"/>
                    </a:solidFill>
                  </a:tcPr>
                </a:tc>
                <a:extLst>
                  <a:ext uri="{0D108BD9-81ED-4DB2-BD59-A6C34878D82A}">
                    <a16:rowId xmlns:a16="http://schemas.microsoft.com/office/drawing/2014/main" val="129346195"/>
                  </a:ext>
                </a:extLst>
              </a:tr>
              <a:tr h="424482">
                <a:tc>
                  <a:txBody>
                    <a:bodyPr/>
                    <a:lstStyle/>
                    <a:p>
                      <a:pPr marL="0" lvl="0" indent="0">
                        <a:buNone/>
                      </a:pPr>
                      <a:r>
                        <a:rPr lang="en-GB" sz="1200" b="1">
                          <a:effectLst/>
                          <a:latin typeface="Arial"/>
                        </a:rPr>
                        <a:t>School Readiness Checker</a:t>
                      </a:r>
                      <a:r>
                        <a:rPr lang="en-GB" sz="1200">
                          <a:effectLst/>
                          <a:latin typeface="Arial"/>
                        </a:rPr>
                        <a:t> (most recent) and/or </a:t>
                      </a:r>
                      <a:r>
                        <a:rPr lang="en-GB" sz="1200" b="1">
                          <a:effectLst/>
                          <a:latin typeface="Arial"/>
                        </a:rPr>
                        <a:t>SEND Support Checker</a:t>
                      </a:r>
                      <a:r>
                        <a:rPr lang="en-GB" sz="1200">
                          <a:effectLst/>
                          <a:latin typeface="Arial"/>
                        </a:rPr>
                        <a:t> (completed within 6-8 weeks of the panel date)</a:t>
                      </a:r>
                    </a:p>
                  </a:txBody>
                  <a:tcPr marL="52578" marR="52578" marT="26289" marB="26289">
                    <a:lnL w="9735">
                      <a:solidFill>
                        <a:srgbClr val="000000"/>
                      </a:solidFill>
                    </a:lnL>
                    <a:lnR w="9735">
                      <a:solidFill>
                        <a:srgbClr val="000000"/>
                      </a:solidFill>
                    </a:lnR>
                    <a:lnT w="9735">
                      <a:solidFill>
                        <a:srgbClr val="000000"/>
                      </a:solidFill>
                    </a:lnT>
                    <a:lnB w="9735">
                      <a:solidFill>
                        <a:srgbClr val="000000"/>
                      </a:solidFill>
                    </a:lnB>
                    <a:solidFill>
                      <a:srgbClr val="FFEED9"/>
                    </a:solidFill>
                  </a:tcPr>
                </a:tc>
                <a:tc>
                  <a:txBody>
                    <a:bodyPr/>
                    <a:lstStyle/>
                    <a:p>
                      <a:pPr lvl="0">
                        <a:buNone/>
                      </a:pPr>
                      <a:endParaRPr lang="en-GB" sz="1200">
                        <a:effectLst/>
                        <a:latin typeface="Arial"/>
                      </a:endParaRPr>
                    </a:p>
                  </a:txBody>
                  <a:tcPr marL="52578" marR="52578" marT="26289" marB="26289">
                    <a:lnL w="9735">
                      <a:solidFill>
                        <a:srgbClr val="000000"/>
                      </a:solidFill>
                    </a:lnL>
                    <a:lnR w="9735">
                      <a:solidFill>
                        <a:srgbClr val="000000"/>
                      </a:solidFill>
                    </a:lnR>
                    <a:lnT w="9735">
                      <a:solidFill>
                        <a:srgbClr val="000000"/>
                      </a:solidFill>
                    </a:lnT>
                    <a:lnB w="9735">
                      <a:solidFill>
                        <a:srgbClr val="000000"/>
                      </a:solidFill>
                    </a:lnB>
                    <a:solidFill>
                      <a:srgbClr val="FFEED9"/>
                    </a:solidFill>
                  </a:tcPr>
                </a:tc>
                <a:extLst>
                  <a:ext uri="{0D108BD9-81ED-4DB2-BD59-A6C34878D82A}">
                    <a16:rowId xmlns:a16="http://schemas.microsoft.com/office/drawing/2014/main" val="708662797"/>
                  </a:ext>
                </a:extLst>
              </a:tr>
              <a:tr h="424482">
                <a:tc>
                  <a:txBody>
                    <a:bodyPr/>
                    <a:lstStyle/>
                    <a:p>
                      <a:pPr marL="0" lvl="0" indent="0">
                        <a:buNone/>
                      </a:pPr>
                      <a:r>
                        <a:rPr lang="en-GB" sz="1200" b="1">
                          <a:effectLst/>
                          <a:latin typeface="Arial"/>
                        </a:rPr>
                        <a:t>Actions</a:t>
                      </a:r>
                      <a:r>
                        <a:rPr lang="en-GB" sz="1200">
                          <a:effectLst/>
                          <a:latin typeface="Arial"/>
                        </a:rPr>
                        <a:t> identifying which specific strategies are in place to support the child. Refer to the</a:t>
                      </a:r>
                      <a:r>
                        <a:rPr lang="en-GB" sz="1200" b="0" i="0" u="none" strike="noStrike" noProof="0">
                          <a:solidFill>
                            <a:srgbClr val="000000"/>
                          </a:solidFill>
                          <a:effectLst/>
                          <a:latin typeface="Arial"/>
                        </a:rPr>
                        <a:t> </a:t>
                      </a:r>
                      <a:r>
                        <a:rPr lang="en-GB" sz="1200" b="0" i="0" u="none" strike="noStrike" noProof="0">
                          <a:effectLst/>
                          <a:latin typeface="Arial"/>
                          <a:hlinkClick r:id="rId2"/>
                        </a:rPr>
                        <a:t>Early Years Ordinarily Available Provision</a:t>
                      </a:r>
                      <a:r>
                        <a:rPr lang="en-GB" sz="1200" b="0" i="0" u="none" strike="noStrike" noProof="0">
                          <a:effectLst/>
                          <a:latin typeface="Arial"/>
                        </a:rPr>
                        <a:t> for appropriate strategies.</a:t>
                      </a:r>
                      <a:endParaRPr lang="en-GB" sz="1200" b="0" i="0" u="none" strike="noStrike" noProof="0">
                        <a:solidFill>
                          <a:srgbClr val="000000"/>
                        </a:solidFill>
                        <a:effectLst/>
                        <a:latin typeface="Arial"/>
                      </a:endParaRPr>
                    </a:p>
                  </a:txBody>
                  <a:tcPr marL="52578" marR="52578" marT="26289" marB="26289">
                    <a:lnL w="9735">
                      <a:solidFill>
                        <a:srgbClr val="000000"/>
                      </a:solidFill>
                    </a:lnL>
                    <a:lnR w="9735">
                      <a:solidFill>
                        <a:srgbClr val="000000"/>
                      </a:solidFill>
                    </a:lnR>
                    <a:lnT w="9735">
                      <a:solidFill>
                        <a:srgbClr val="000000"/>
                      </a:solidFill>
                    </a:lnT>
                    <a:lnB w="9735">
                      <a:solidFill>
                        <a:srgbClr val="000000"/>
                      </a:solidFill>
                    </a:lnB>
                    <a:solidFill>
                      <a:srgbClr val="FFEED9"/>
                    </a:solidFill>
                  </a:tcPr>
                </a:tc>
                <a:tc>
                  <a:txBody>
                    <a:bodyPr/>
                    <a:lstStyle/>
                    <a:p>
                      <a:pPr lvl="0">
                        <a:buNone/>
                      </a:pPr>
                      <a:endParaRPr lang="en-GB" sz="1200">
                        <a:effectLst/>
                        <a:latin typeface="Arial"/>
                      </a:endParaRPr>
                    </a:p>
                  </a:txBody>
                  <a:tcPr marL="52578" marR="52578" marT="26289" marB="26289">
                    <a:lnL w="9735">
                      <a:solidFill>
                        <a:srgbClr val="000000"/>
                      </a:solidFill>
                    </a:lnL>
                    <a:lnR w="9735">
                      <a:solidFill>
                        <a:srgbClr val="000000"/>
                      </a:solidFill>
                    </a:lnR>
                    <a:lnT w="9735">
                      <a:solidFill>
                        <a:srgbClr val="000000"/>
                      </a:solidFill>
                    </a:lnT>
                    <a:lnB w="9735">
                      <a:solidFill>
                        <a:srgbClr val="000000"/>
                      </a:solidFill>
                    </a:lnB>
                    <a:solidFill>
                      <a:srgbClr val="FFEED9"/>
                    </a:solidFill>
                  </a:tcPr>
                </a:tc>
                <a:extLst>
                  <a:ext uri="{0D108BD9-81ED-4DB2-BD59-A6C34878D82A}">
                    <a16:rowId xmlns:a16="http://schemas.microsoft.com/office/drawing/2014/main" val="3257381666"/>
                  </a:ext>
                </a:extLst>
              </a:tr>
              <a:tr h="422413">
                <a:tc>
                  <a:txBody>
                    <a:bodyPr/>
                    <a:lstStyle/>
                    <a:p>
                      <a:pPr lvl="0" algn="l">
                        <a:lnSpc>
                          <a:spcPct val="100000"/>
                        </a:lnSpc>
                        <a:spcBef>
                          <a:spcPts val="0"/>
                        </a:spcBef>
                        <a:spcAft>
                          <a:spcPts val="0"/>
                        </a:spcAft>
                        <a:buNone/>
                      </a:pPr>
                      <a:endParaRPr lang="en-GB" sz="1200" b="0" i="0" u="none" strike="noStrike" noProof="0">
                        <a:solidFill>
                          <a:srgbClr val="000000"/>
                        </a:solidFill>
                        <a:effectLst/>
                        <a:latin typeface="Arial"/>
                      </a:endParaRPr>
                    </a:p>
                    <a:p>
                      <a:pPr lvl="0">
                        <a:buNone/>
                      </a:pPr>
                      <a:endParaRPr lang="en-GB" sz="1200">
                        <a:effectLst/>
                        <a:latin typeface="Arial"/>
                      </a:endParaRPr>
                    </a:p>
                  </a:txBody>
                  <a:tcPr marL="52578" marR="52578" marT="26289" marB="26289">
                    <a:lnL w="9735" cap="flat" cmpd="sng" algn="ctr">
                      <a:solidFill>
                        <a:srgbClr val="000000"/>
                      </a:solidFill>
                      <a:prstDash val="solid"/>
                      <a:round/>
                      <a:headEnd type="none" w="med" len="med"/>
                      <a:tailEnd type="none" w="med" len="med"/>
                    </a:lnL>
                    <a:lnR w="9735" cap="flat" cmpd="sng" algn="ctr">
                      <a:solidFill>
                        <a:srgbClr val="000000"/>
                      </a:solidFill>
                      <a:prstDash val="solid"/>
                      <a:round/>
                      <a:headEnd type="none" w="med" len="med"/>
                      <a:tailEnd type="none" w="med" len="med"/>
                    </a:lnR>
                    <a:lnT w="9735" cap="flat" cmpd="sng" algn="ctr">
                      <a:solidFill>
                        <a:srgbClr val="000000"/>
                      </a:solidFill>
                      <a:prstDash val="solid"/>
                      <a:round/>
                      <a:headEnd type="none" w="med" len="med"/>
                      <a:tailEnd type="none" w="med" len="med"/>
                    </a:lnT>
                    <a:lnB w="9735" cap="flat" cmpd="sng" algn="ctr">
                      <a:solidFill>
                        <a:srgbClr val="000000"/>
                      </a:solidFill>
                      <a:prstDash val="solid"/>
                      <a:round/>
                      <a:headEnd type="none" w="med" len="med"/>
                      <a:tailEnd type="none" w="med" len="med"/>
                    </a:lnB>
                    <a:solidFill>
                      <a:srgbClr val="FFEED9"/>
                    </a:solidFill>
                  </a:tcPr>
                </a:tc>
                <a:tc>
                  <a:txBody>
                    <a:bodyPr/>
                    <a:lstStyle/>
                    <a:p>
                      <a:pPr lvl="0">
                        <a:buNone/>
                      </a:pPr>
                      <a:r>
                        <a:rPr lang="en-GB" sz="1200" b="1" i="0" u="none" strike="noStrike" noProof="0">
                          <a:solidFill>
                            <a:srgbClr val="000000"/>
                          </a:solidFill>
                          <a:effectLst/>
                          <a:latin typeface="Arial"/>
                        </a:rPr>
                        <a:t>Documents </a:t>
                      </a:r>
                      <a:r>
                        <a:rPr lang="en-GB" sz="1200" b="0" i="0" u="none" strike="noStrike" noProof="0">
                          <a:solidFill>
                            <a:srgbClr val="000000"/>
                          </a:solidFill>
                          <a:effectLst/>
                          <a:latin typeface="Arial"/>
                        </a:rPr>
                        <a:t>including:</a:t>
                      </a:r>
                      <a:endParaRPr lang="en-US"/>
                    </a:p>
                    <a:p>
                      <a:pPr marL="171450" lvl="0" indent="-171450">
                        <a:buFont typeface="Arial"/>
                        <a:buChar char="•"/>
                      </a:pPr>
                      <a:r>
                        <a:rPr lang="en-GB" sz="1200" b="0" i="0" u="none" strike="noStrike" noProof="0">
                          <a:solidFill>
                            <a:srgbClr val="000000"/>
                          </a:solidFill>
                          <a:effectLst/>
                          <a:latin typeface="Arial"/>
                        </a:rPr>
                        <a:t>Reports from professionals involved with the child</a:t>
                      </a:r>
                    </a:p>
                    <a:p>
                      <a:pPr marL="171450" lvl="0" indent="-171450">
                        <a:buFont typeface="Arial"/>
                        <a:buChar char="•"/>
                      </a:pPr>
                      <a:r>
                        <a:rPr lang="en-GB" sz="1200" b="0" i="0" u="none" strike="noStrike" noProof="0">
                          <a:solidFill>
                            <a:srgbClr val="000000"/>
                          </a:solidFill>
                          <a:effectLst/>
                          <a:latin typeface="Arial"/>
                        </a:rPr>
                        <a:t>Family views document</a:t>
                      </a:r>
                    </a:p>
                    <a:p>
                      <a:pPr marL="171450" lvl="0" indent="-171450">
                        <a:buFont typeface="Arial"/>
                        <a:buChar char="•"/>
                      </a:pPr>
                      <a:r>
                        <a:rPr lang="en-GB" sz="1200" b="0" i="0" u="none" strike="noStrike" noProof="0">
                          <a:solidFill>
                            <a:srgbClr val="000000"/>
                          </a:solidFill>
                          <a:effectLst/>
                          <a:latin typeface="Arial"/>
                        </a:rPr>
                        <a:t>At least one cycle of reviewed targets (identifying the role of the adult)</a:t>
                      </a:r>
                    </a:p>
                    <a:p>
                      <a:pPr marL="171450" lvl="0" indent="-171450">
                        <a:buFont typeface="Arial"/>
                        <a:buChar char="•"/>
                      </a:pPr>
                      <a:r>
                        <a:rPr lang="en-GB" sz="1200" b="0" i="0" u="none" strike="noStrike" noProof="0">
                          <a:solidFill>
                            <a:srgbClr val="000000"/>
                          </a:solidFill>
                          <a:effectLst/>
                          <a:latin typeface="Arial"/>
                        </a:rPr>
                        <a:t>A current cycle of targets (not yet reviewed)</a:t>
                      </a:r>
                    </a:p>
                    <a:p>
                      <a:pPr marL="171450" lvl="0" indent="-171450">
                        <a:buFont typeface="Arial"/>
                        <a:buChar char="•"/>
                      </a:pPr>
                      <a:r>
                        <a:rPr lang="en-GB" sz="1200" b="0" i="0" u="none" strike="noStrike" noProof="0">
                          <a:solidFill>
                            <a:srgbClr val="000000"/>
                          </a:solidFill>
                          <a:effectLst/>
                          <a:latin typeface="Arial"/>
                          <a:hlinkClick r:id="rId3"/>
                        </a:rPr>
                        <a:t>Provision map</a:t>
                      </a:r>
                      <a:r>
                        <a:rPr lang="en-GB" sz="1200" b="0" i="0" u="none" strike="noStrike" noProof="0">
                          <a:solidFill>
                            <a:srgbClr val="000000"/>
                          </a:solidFill>
                          <a:effectLst/>
                          <a:latin typeface="Arial"/>
                        </a:rPr>
                        <a:t> (group applications only)</a:t>
                      </a:r>
                    </a:p>
                  </a:txBody>
                  <a:tcPr marL="52578" marR="52578" marT="26289" marB="26289">
                    <a:lnL w="9735" cap="flat" cmpd="sng" algn="ctr">
                      <a:solidFill>
                        <a:srgbClr val="000000"/>
                      </a:solidFill>
                      <a:prstDash val="solid"/>
                      <a:round/>
                      <a:headEnd type="none" w="med" len="med"/>
                      <a:tailEnd type="none" w="med" len="med"/>
                    </a:lnL>
                    <a:lnR w="9735" cap="flat" cmpd="sng" algn="ctr">
                      <a:solidFill>
                        <a:srgbClr val="000000"/>
                      </a:solidFill>
                      <a:prstDash val="solid"/>
                      <a:round/>
                      <a:headEnd type="none" w="med" len="med"/>
                      <a:tailEnd type="none" w="med" len="med"/>
                    </a:lnR>
                    <a:lnT w="9735" cap="flat" cmpd="sng" algn="ctr">
                      <a:solidFill>
                        <a:srgbClr val="000000"/>
                      </a:solidFill>
                      <a:prstDash val="solid"/>
                      <a:round/>
                      <a:headEnd type="none" w="med" len="med"/>
                      <a:tailEnd type="none" w="med" len="med"/>
                    </a:lnT>
                    <a:lnB w="9735" cap="flat" cmpd="sng" algn="ctr">
                      <a:solidFill>
                        <a:srgbClr val="000000"/>
                      </a:solidFill>
                      <a:prstDash val="solid"/>
                      <a:round/>
                      <a:headEnd type="none" w="med" len="med"/>
                      <a:tailEnd type="none" w="med" len="med"/>
                    </a:lnB>
                    <a:solidFill>
                      <a:srgbClr val="FFEED9"/>
                    </a:solidFill>
                  </a:tcPr>
                </a:tc>
                <a:extLst>
                  <a:ext uri="{0D108BD9-81ED-4DB2-BD59-A6C34878D82A}">
                    <a16:rowId xmlns:a16="http://schemas.microsoft.com/office/drawing/2014/main" val="2755901942"/>
                  </a:ext>
                </a:extLst>
              </a:tr>
            </a:tbl>
          </a:graphicData>
        </a:graphic>
      </p:graphicFrame>
      <p:sp>
        <p:nvSpPr>
          <p:cNvPr id="9" name="TextBox 8">
            <a:extLst>
              <a:ext uri="{FF2B5EF4-FFF2-40B4-BE49-F238E27FC236}">
                <a16:creationId xmlns:a16="http://schemas.microsoft.com/office/drawing/2014/main" id="{EEC62AF2-0F10-55E1-1EED-9159D9F28C5C}"/>
              </a:ext>
            </a:extLst>
          </p:cNvPr>
          <p:cNvSpPr txBox="1"/>
          <p:nvPr/>
        </p:nvSpPr>
        <p:spPr>
          <a:xfrm>
            <a:off x="299892" y="187039"/>
            <a:ext cx="8401160" cy="323193"/>
          </a:xfrm>
          <a:prstGeom prst="rect">
            <a:avLst/>
          </a:prstGeom>
          <a:solidFill>
            <a:schemeClr val="bg1"/>
          </a:solidFill>
          <a:ln>
            <a:noFill/>
          </a:ln>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GB"/>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en-GB" sz="1600" b="1">
                <a:latin typeface="Arial"/>
                <a:cs typeface="Calibri"/>
              </a:rPr>
              <a:t>Completing an EYSTAR Application</a:t>
            </a:r>
            <a:endParaRPr lang="en-US"/>
          </a:p>
        </p:txBody>
      </p:sp>
    </p:spTree>
    <p:extLst>
      <p:ext uri="{BB962C8B-B14F-4D97-AF65-F5344CB8AC3E}">
        <p14:creationId xmlns:p14="http://schemas.microsoft.com/office/powerpoint/2010/main" val="2569598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4CB3386-4355-089B-41B9-DF9BF89EE22D}"/>
              </a:ext>
            </a:extLst>
          </p:cNvPr>
          <p:cNvSpPr>
            <a:spLocks noGrp="1"/>
          </p:cNvSpPr>
          <p:nvPr/>
        </p:nvSpPr>
        <p:spPr>
          <a:xfrm>
            <a:off x="110800" y="287242"/>
            <a:ext cx="2597800" cy="413080"/>
          </a:xfrm>
          <a:prstGeom prst="rect">
            <a:avLst/>
          </a:prstGeom>
          <a:noFill/>
          <a:ln>
            <a:noFill/>
          </a:ln>
        </p:spPr>
        <p:txBody>
          <a:bodyPr spcFirstLastPara="1" wrap="square" lIns="85450" tIns="85450" rIns="85450" bIns="8545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9pPr>
          </a:lstStyle>
          <a:p>
            <a:r>
              <a:rPr lang="en-US" sz="1600" b="1"/>
              <a:t>How to request EYSTAR</a:t>
            </a:r>
            <a:r>
              <a:rPr lang="en-US" sz="1600"/>
              <a:t> </a:t>
            </a:r>
          </a:p>
        </p:txBody>
      </p:sp>
      <p:sp>
        <p:nvSpPr>
          <p:cNvPr id="13" name="Text Placeholder 2">
            <a:extLst>
              <a:ext uri="{FF2B5EF4-FFF2-40B4-BE49-F238E27FC236}">
                <a16:creationId xmlns:a16="http://schemas.microsoft.com/office/drawing/2014/main" id="{5576DB44-4EE8-AF70-661D-1660476D9A01}"/>
              </a:ext>
            </a:extLst>
          </p:cNvPr>
          <p:cNvSpPr>
            <a:spLocks noGrp="1"/>
          </p:cNvSpPr>
          <p:nvPr/>
        </p:nvSpPr>
        <p:spPr>
          <a:xfrm>
            <a:off x="110800" y="703602"/>
            <a:ext cx="6010532" cy="2040648"/>
          </a:xfrm>
          <a:prstGeom prst="rect">
            <a:avLst/>
          </a:prstGeom>
          <a:noFill/>
          <a:ln>
            <a:noFill/>
          </a:ln>
        </p:spPr>
        <p:txBody>
          <a:bodyPr spcFirstLastPara="1" wrap="square" lIns="85450" tIns="85450" rIns="85450" bIns="85450" anchor="t" anchorCtr="0">
            <a:noAutofit/>
          </a:bodyPr>
          <a:lstStyle>
            <a:defPPr marR="0" lvl="0" algn="l" rtl="0">
              <a:lnSpc>
                <a:spcPct val="100000"/>
              </a:lnSpc>
              <a:spcBef>
                <a:spcPts val="0"/>
              </a:spcBef>
              <a:spcAft>
                <a:spcPts val="0"/>
              </a:spcAft>
            </a:defPPr>
            <a:lvl1pPr marL="609585" marR="0" lvl="0" indent="-414856" algn="l" rtl="0">
              <a:lnSpc>
                <a:spcPct val="115000"/>
              </a:lnSpc>
              <a:spcBef>
                <a:spcPts val="0"/>
              </a:spcBef>
              <a:spcAft>
                <a:spcPts val="0"/>
              </a:spcAft>
              <a:buClr>
                <a:srgbClr val="000000"/>
              </a:buClr>
              <a:buSzPts val="1300"/>
              <a:buFont typeface="Arial"/>
              <a:buChar char="●"/>
              <a:defRPr sz="1733" b="0" i="0" u="none" strike="noStrike" cap="none">
                <a:solidFill>
                  <a:srgbClr val="000000"/>
                </a:solidFill>
                <a:latin typeface="Arial"/>
                <a:ea typeface="Arial"/>
                <a:cs typeface="Arial"/>
                <a:sym typeface="Arial"/>
              </a:defRPr>
            </a:lvl1pPr>
            <a:lvl2pPr marL="1219170" marR="0" lvl="1"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2pPr>
            <a:lvl3pPr marL="1828754" marR="0" lvl="2"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3pPr>
            <a:lvl4pPr marL="2438339" marR="0" lvl="3"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4pPr>
            <a:lvl5pPr marL="3047924" marR="0" lvl="4"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5pPr>
            <a:lvl6pPr marL="3657509" marR="0" lvl="5"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6pPr>
            <a:lvl7pPr marL="4267093" marR="0" lvl="6"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7pPr>
            <a:lvl8pPr marL="4876678" marR="0" lvl="7"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8pPr>
            <a:lvl9pPr marL="5486263" marR="0" lvl="8" indent="-397923" algn="l" rtl="0">
              <a:lnSpc>
                <a:spcPct val="115000"/>
              </a:lnSpc>
              <a:spcBef>
                <a:spcPts val="2000"/>
              </a:spcBef>
              <a:spcAft>
                <a:spcPts val="2000"/>
              </a:spcAft>
              <a:buClr>
                <a:srgbClr val="000000"/>
              </a:buClr>
              <a:buSzPts val="1100"/>
              <a:buFont typeface="Arial"/>
              <a:buChar char="■"/>
              <a:defRPr sz="1467" b="0" i="0" u="none" strike="noStrike" cap="none">
                <a:solidFill>
                  <a:srgbClr val="000000"/>
                </a:solidFill>
                <a:latin typeface="Arial"/>
                <a:ea typeface="Arial"/>
                <a:cs typeface="Arial"/>
                <a:sym typeface="Arial"/>
              </a:defRPr>
            </a:lvl9pPr>
          </a:lstStyle>
          <a:p>
            <a:pPr marL="608965" indent="-414655">
              <a:buFont typeface="Wingdings"/>
              <a:buChar char="§"/>
            </a:pPr>
            <a:r>
              <a:rPr lang="en-US" sz="1200" b="1" dirty="0"/>
              <a:t>Before starting – please ensure that the child you are requesting EYSTAR for has been seen by an EY Inclusion Consultant. (If not please see - how to request inclusion support </a:t>
            </a:r>
            <a:r>
              <a:rPr lang="en-US" sz="1200" b="1" dirty="0">
                <a:solidFill>
                  <a:schemeClr val="accent5"/>
                </a:solidFill>
                <a:hlinkClick r:id="rId2">
                  <a:extLst>
                    <a:ext uri="{A12FA001-AC4F-418D-AE19-62706E023703}">
                      <ahyp:hlinkClr xmlns:ahyp="http://schemas.microsoft.com/office/drawing/2018/hyperlinkcolor" val="tx"/>
                    </a:ext>
                  </a:extLst>
                </a:hlinkClick>
              </a:rPr>
              <a:t>guidance video)</a:t>
            </a:r>
            <a:r>
              <a:rPr lang="en-US" sz="1200" b="1" dirty="0">
                <a:solidFill>
                  <a:schemeClr val="accent5"/>
                </a:solidFill>
              </a:rPr>
              <a:t> </a:t>
            </a:r>
            <a:endParaRPr lang="en-US" dirty="0">
              <a:solidFill>
                <a:schemeClr val="accent5"/>
              </a:solidFill>
            </a:endParaRPr>
          </a:p>
          <a:p>
            <a:pPr marL="608965" indent="-414655">
              <a:lnSpc>
                <a:spcPct val="114999"/>
              </a:lnSpc>
              <a:buFont typeface="Wingdings"/>
              <a:buChar char="§"/>
            </a:pPr>
            <a:endParaRPr lang="en-US" sz="1200" b="1"/>
          </a:p>
          <a:p>
            <a:pPr marL="608965" indent="-414655">
              <a:lnSpc>
                <a:spcPct val="114999"/>
              </a:lnSpc>
              <a:buFont typeface="Wingdings"/>
              <a:buChar char="§"/>
            </a:pPr>
            <a:r>
              <a:rPr lang="en-US" sz="1200" dirty="0"/>
              <a:t>When you open your School Readiness Passport down the left-hand side you will see a drop-down option for inclusion.</a:t>
            </a:r>
            <a:endParaRPr lang="en-US" sz="1700"/>
          </a:p>
          <a:p>
            <a:pPr marL="608965" indent="-414655">
              <a:lnSpc>
                <a:spcPct val="114999"/>
              </a:lnSpc>
              <a:buFont typeface="Wingdings"/>
              <a:buChar char="§"/>
            </a:pPr>
            <a:endParaRPr lang="en-US" sz="1200"/>
          </a:p>
          <a:p>
            <a:pPr marL="608965" indent="-414655">
              <a:lnSpc>
                <a:spcPct val="114999"/>
              </a:lnSpc>
              <a:buFont typeface="Wingdings"/>
              <a:buChar char="§"/>
            </a:pPr>
            <a:r>
              <a:rPr lang="en-US" sz="1200" dirty="0"/>
              <a:t>Select 'apply for funding' and this will open the application form. </a:t>
            </a:r>
          </a:p>
          <a:p>
            <a:pPr marL="194310" indent="0">
              <a:lnSpc>
                <a:spcPct val="114999"/>
              </a:lnSpc>
              <a:buNone/>
            </a:pPr>
            <a:endParaRPr lang="en-US" sz="1200"/>
          </a:p>
          <a:p>
            <a:pPr marL="608965" indent="-414655">
              <a:lnSpc>
                <a:spcPct val="114999"/>
              </a:lnSpc>
              <a:buFont typeface="Wingdings"/>
              <a:buChar char="§"/>
            </a:pPr>
            <a:endParaRPr lang="en-US" sz="1200"/>
          </a:p>
        </p:txBody>
      </p:sp>
      <p:pic>
        <p:nvPicPr>
          <p:cNvPr id="14" name="Picture 13" descr="A screenshot of a computer&#10;&#10;AI-generated content may be incorrect.">
            <a:extLst>
              <a:ext uri="{FF2B5EF4-FFF2-40B4-BE49-F238E27FC236}">
                <a16:creationId xmlns:a16="http://schemas.microsoft.com/office/drawing/2014/main" id="{415D0F96-EC2A-7C31-3898-EE32EAA3B916}"/>
              </a:ext>
            </a:extLst>
          </p:cNvPr>
          <p:cNvPicPr>
            <a:picLocks noChangeAspect="1"/>
          </p:cNvPicPr>
          <p:nvPr/>
        </p:nvPicPr>
        <p:blipFill>
          <a:blip r:embed="rId3"/>
          <a:stretch>
            <a:fillRect/>
          </a:stretch>
        </p:blipFill>
        <p:spPr>
          <a:xfrm>
            <a:off x="240265" y="2734361"/>
            <a:ext cx="3201530" cy="1691164"/>
          </a:xfrm>
          <a:prstGeom prst="rect">
            <a:avLst/>
          </a:prstGeom>
          <a:ln>
            <a:solidFill>
              <a:schemeClr val="tx1"/>
            </a:solidFill>
          </a:ln>
        </p:spPr>
      </p:pic>
      <p:pic>
        <p:nvPicPr>
          <p:cNvPr id="15" name="Picture 14" descr="A screenshot of a computer screen&#10;&#10;AI-generated content may be incorrect.">
            <a:extLst>
              <a:ext uri="{FF2B5EF4-FFF2-40B4-BE49-F238E27FC236}">
                <a16:creationId xmlns:a16="http://schemas.microsoft.com/office/drawing/2014/main" id="{0A529DA8-808A-47F0-6758-F402CCF13C27}"/>
              </a:ext>
            </a:extLst>
          </p:cNvPr>
          <p:cNvPicPr>
            <a:picLocks noChangeAspect="1"/>
          </p:cNvPicPr>
          <p:nvPr/>
        </p:nvPicPr>
        <p:blipFill>
          <a:blip r:embed="rId4"/>
          <a:srcRect r="73371" b="518"/>
          <a:stretch/>
        </p:blipFill>
        <p:spPr>
          <a:xfrm>
            <a:off x="7301372" y="490714"/>
            <a:ext cx="1401703" cy="2911384"/>
          </a:xfrm>
          <a:prstGeom prst="rect">
            <a:avLst/>
          </a:prstGeom>
          <a:ln>
            <a:solidFill>
              <a:schemeClr val="tx1"/>
            </a:solidFill>
          </a:ln>
        </p:spPr>
      </p:pic>
      <p:pic>
        <p:nvPicPr>
          <p:cNvPr id="16" name="Picture 15" descr="A screenshot of a computer screen&#10;&#10;AI-generated content may be incorrect.">
            <a:extLst>
              <a:ext uri="{FF2B5EF4-FFF2-40B4-BE49-F238E27FC236}">
                <a16:creationId xmlns:a16="http://schemas.microsoft.com/office/drawing/2014/main" id="{C7141687-62BB-89CF-19A5-FEB7D308FBED}"/>
              </a:ext>
            </a:extLst>
          </p:cNvPr>
          <p:cNvPicPr>
            <a:picLocks noChangeAspect="1"/>
          </p:cNvPicPr>
          <p:nvPr/>
        </p:nvPicPr>
        <p:blipFill>
          <a:blip r:embed="rId4"/>
          <a:stretch>
            <a:fillRect/>
          </a:stretch>
        </p:blipFill>
        <p:spPr>
          <a:xfrm>
            <a:off x="3753085" y="2733721"/>
            <a:ext cx="3292969" cy="1692817"/>
          </a:xfrm>
          <a:prstGeom prst="rect">
            <a:avLst/>
          </a:prstGeom>
          <a:ln>
            <a:solidFill>
              <a:schemeClr val="tx1"/>
            </a:solidFill>
          </a:ln>
        </p:spPr>
      </p:pic>
      <p:sp>
        <p:nvSpPr>
          <p:cNvPr id="17" name="Oval 16">
            <a:extLst>
              <a:ext uri="{FF2B5EF4-FFF2-40B4-BE49-F238E27FC236}">
                <a16:creationId xmlns:a16="http://schemas.microsoft.com/office/drawing/2014/main" id="{7B9C2747-F072-1F06-1917-4DAF007EC018}"/>
              </a:ext>
            </a:extLst>
          </p:cNvPr>
          <p:cNvSpPr/>
          <p:nvPr/>
        </p:nvSpPr>
        <p:spPr>
          <a:xfrm>
            <a:off x="7395210" y="2114550"/>
            <a:ext cx="1280160" cy="36576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78D7C8BC-DBA3-2BEE-4993-8B18579A6BA6}"/>
              </a:ext>
            </a:extLst>
          </p:cNvPr>
          <p:cNvSpPr/>
          <p:nvPr/>
        </p:nvSpPr>
        <p:spPr>
          <a:xfrm>
            <a:off x="247650" y="3402330"/>
            <a:ext cx="792480" cy="58674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04365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2B2582E-C691-A3E0-77B3-26FC1B715C32}"/>
              </a:ext>
            </a:extLst>
          </p:cNvPr>
          <p:cNvSpPr>
            <a:spLocks noGrp="1"/>
          </p:cNvSpPr>
          <p:nvPr/>
        </p:nvSpPr>
        <p:spPr>
          <a:xfrm>
            <a:off x="286060" y="227607"/>
            <a:ext cx="3151144" cy="277245"/>
          </a:xfrm>
          <a:prstGeom prst="rect">
            <a:avLst/>
          </a:prstGeom>
          <a:noFill/>
          <a:ln>
            <a:noFill/>
          </a:ln>
        </p:spPr>
        <p:txBody>
          <a:bodyPr spcFirstLastPara="1" wrap="square" lIns="85450" tIns="85450" rIns="85450" bIns="8545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2600"/>
              <a:buFont typeface="Arial"/>
              <a:buNone/>
              <a:defRPr sz="2600" b="0" i="0" u="none" strike="noStrike" cap="none">
                <a:solidFill>
                  <a:srgbClr val="000000"/>
                </a:solidFill>
                <a:latin typeface="Arial"/>
                <a:ea typeface="Arial"/>
                <a:cs typeface="Arial"/>
                <a:sym typeface="Arial"/>
              </a:defRPr>
            </a:lvl9pPr>
          </a:lstStyle>
          <a:p>
            <a:r>
              <a:rPr lang="en-US" sz="1600" b="1"/>
              <a:t>How to request EYSTAR cont.</a:t>
            </a:r>
          </a:p>
        </p:txBody>
      </p:sp>
      <p:sp>
        <p:nvSpPr>
          <p:cNvPr id="5" name="Text Placeholder 2">
            <a:extLst>
              <a:ext uri="{FF2B5EF4-FFF2-40B4-BE49-F238E27FC236}">
                <a16:creationId xmlns:a16="http://schemas.microsoft.com/office/drawing/2014/main" id="{92C04695-4382-799A-E6D0-AFB8B1D3EB4F}"/>
              </a:ext>
            </a:extLst>
          </p:cNvPr>
          <p:cNvSpPr>
            <a:spLocks noGrp="1"/>
          </p:cNvSpPr>
          <p:nvPr/>
        </p:nvSpPr>
        <p:spPr>
          <a:xfrm>
            <a:off x="-678" y="599905"/>
            <a:ext cx="3620487" cy="3490846"/>
          </a:xfrm>
          <a:prstGeom prst="rect">
            <a:avLst/>
          </a:prstGeom>
          <a:noFill/>
          <a:ln>
            <a:noFill/>
          </a:ln>
        </p:spPr>
        <p:txBody>
          <a:bodyPr spcFirstLastPara="1" wrap="square" lIns="85450" tIns="85450" rIns="85450" bIns="85450" anchor="t" anchorCtr="0">
            <a:noAutofit/>
          </a:bodyPr>
          <a:lstStyle>
            <a:defPPr marR="0" lvl="0" algn="l" rtl="0">
              <a:lnSpc>
                <a:spcPct val="100000"/>
              </a:lnSpc>
              <a:spcBef>
                <a:spcPts val="0"/>
              </a:spcBef>
              <a:spcAft>
                <a:spcPts val="0"/>
              </a:spcAft>
            </a:defPPr>
            <a:lvl1pPr marL="609585" marR="0" lvl="0" indent="-414856" algn="l" rtl="0">
              <a:lnSpc>
                <a:spcPct val="115000"/>
              </a:lnSpc>
              <a:spcBef>
                <a:spcPts val="0"/>
              </a:spcBef>
              <a:spcAft>
                <a:spcPts val="0"/>
              </a:spcAft>
              <a:buClr>
                <a:srgbClr val="000000"/>
              </a:buClr>
              <a:buSzPts val="1300"/>
              <a:buFont typeface="Arial"/>
              <a:buChar char="●"/>
              <a:defRPr sz="1733" b="0" i="0" u="none" strike="noStrike" cap="none">
                <a:solidFill>
                  <a:srgbClr val="000000"/>
                </a:solidFill>
                <a:latin typeface="Arial"/>
                <a:ea typeface="Arial"/>
                <a:cs typeface="Arial"/>
                <a:sym typeface="Arial"/>
              </a:defRPr>
            </a:lvl1pPr>
            <a:lvl2pPr marL="1219170" marR="0" lvl="1"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2pPr>
            <a:lvl3pPr marL="1828754" marR="0" lvl="2"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3pPr>
            <a:lvl4pPr marL="2438339" marR="0" lvl="3"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4pPr>
            <a:lvl5pPr marL="3047924" marR="0" lvl="4"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5pPr>
            <a:lvl6pPr marL="3657509" marR="0" lvl="5"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6pPr>
            <a:lvl7pPr marL="4267093" marR="0" lvl="6"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7pPr>
            <a:lvl8pPr marL="4876678" marR="0" lvl="7" indent="-397923" algn="l" rtl="0">
              <a:lnSpc>
                <a:spcPct val="115000"/>
              </a:lnSpc>
              <a:spcBef>
                <a:spcPts val="2000"/>
              </a:spcBef>
              <a:spcAft>
                <a:spcPts val="0"/>
              </a:spcAft>
              <a:buClr>
                <a:srgbClr val="000000"/>
              </a:buClr>
              <a:buSzPts val="1100"/>
              <a:buFont typeface="Arial"/>
              <a:buChar char="○"/>
              <a:defRPr sz="1467" b="0" i="0" u="none" strike="noStrike" cap="none">
                <a:solidFill>
                  <a:srgbClr val="000000"/>
                </a:solidFill>
                <a:latin typeface="Arial"/>
                <a:ea typeface="Arial"/>
                <a:cs typeface="Arial"/>
                <a:sym typeface="Arial"/>
              </a:defRPr>
            </a:lvl8pPr>
            <a:lvl9pPr marL="5486263" marR="0" lvl="8" indent="-397923" algn="l" rtl="0">
              <a:lnSpc>
                <a:spcPct val="115000"/>
              </a:lnSpc>
              <a:spcBef>
                <a:spcPts val="2000"/>
              </a:spcBef>
              <a:spcAft>
                <a:spcPts val="2000"/>
              </a:spcAft>
              <a:buClr>
                <a:srgbClr val="000000"/>
              </a:buClr>
              <a:buSzPts val="1100"/>
              <a:buFont typeface="Arial"/>
              <a:buChar char="■"/>
              <a:defRPr sz="1467" b="0" i="0" u="none" strike="noStrike" cap="none">
                <a:solidFill>
                  <a:srgbClr val="000000"/>
                </a:solidFill>
                <a:latin typeface="Arial"/>
                <a:ea typeface="Arial"/>
                <a:cs typeface="Arial"/>
                <a:sym typeface="Arial"/>
              </a:defRPr>
            </a:lvl9pPr>
          </a:lstStyle>
          <a:p>
            <a:pPr marL="194310" indent="0">
              <a:lnSpc>
                <a:spcPct val="114999"/>
              </a:lnSpc>
              <a:buNone/>
            </a:pPr>
            <a:endParaRPr lang="en-US" sz="1200"/>
          </a:p>
          <a:p>
            <a:pPr marL="608965" indent="-414655">
              <a:lnSpc>
                <a:spcPct val="114999"/>
              </a:lnSpc>
              <a:buFont typeface="Wingdings"/>
              <a:buChar char="§"/>
            </a:pPr>
            <a:r>
              <a:rPr lang="en-US" sz="1200"/>
              <a:t>You will then be able to select child/ren that you would like to request EYSTAR for. Please note if you are requesting group EYSTAR you need to apply for a </a:t>
            </a:r>
            <a:r>
              <a:rPr lang="en-GB" sz="1200"/>
              <a:t>minimum</a:t>
            </a:r>
            <a:r>
              <a:rPr lang="en-US" sz="1200"/>
              <a:t> of 3 children.</a:t>
            </a:r>
          </a:p>
          <a:p>
            <a:pPr marL="608965" indent="-414655">
              <a:lnSpc>
                <a:spcPct val="114999"/>
              </a:lnSpc>
              <a:buFont typeface="Wingdings"/>
              <a:buChar char="§"/>
            </a:pPr>
            <a:endParaRPr lang="en-US" sz="1200"/>
          </a:p>
          <a:p>
            <a:pPr marL="608965" indent="-414655">
              <a:lnSpc>
                <a:spcPct val="114999"/>
              </a:lnSpc>
              <a:buFont typeface="Wingdings"/>
              <a:buChar char="§"/>
            </a:pPr>
            <a:r>
              <a:rPr lang="en-US" sz="1200"/>
              <a:t>The system will tell you if you have forgotten to upload any of the required documents.</a:t>
            </a:r>
          </a:p>
          <a:p>
            <a:pPr marL="608965" indent="-414655">
              <a:lnSpc>
                <a:spcPct val="114999"/>
              </a:lnSpc>
              <a:buFont typeface="Wingdings"/>
              <a:buChar char="§"/>
            </a:pPr>
            <a:endParaRPr lang="en-US" sz="1200"/>
          </a:p>
          <a:p>
            <a:pPr marL="608965" indent="-414655">
              <a:lnSpc>
                <a:spcPct val="114999"/>
              </a:lnSpc>
              <a:buFont typeface="Wingdings"/>
              <a:buChar char="§"/>
            </a:pPr>
            <a:r>
              <a:rPr lang="en-US" sz="1200"/>
              <a:t>If you are requesting EYSTAR for a group of children, you will be able to upload your provision map document here.</a:t>
            </a:r>
          </a:p>
        </p:txBody>
      </p:sp>
      <p:pic>
        <p:nvPicPr>
          <p:cNvPr id="6" name="Picture 5" descr="A screenshot of a computer&#10;&#10;AI-generated content may be incorrect.">
            <a:extLst>
              <a:ext uri="{FF2B5EF4-FFF2-40B4-BE49-F238E27FC236}">
                <a16:creationId xmlns:a16="http://schemas.microsoft.com/office/drawing/2014/main" id="{287BD2A3-D130-2381-E5D5-DE9CF2537AF2}"/>
              </a:ext>
            </a:extLst>
          </p:cNvPr>
          <p:cNvPicPr>
            <a:picLocks noChangeAspect="1"/>
          </p:cNvPicPr>
          <p:nvPr/>
        </p:nvPicPr>
        <p:blipFill>
          <a:blip r:embed="rId2"/>
          <a:srcRect t="-408" r="33827" b="23584"/>
          <a:stretch>
            <a:fillRect/>
          </a:stretch>
        </p:blipFill>
        <p:spPr>
          <a:xfrm>
            <a:off x="3829121" y="226641"/>
            <a:ext cx="2780232" cy="1461045"/>
          </a:xfrm>
          <a:prstGeom prst="rect">
            <a:avLst/>
          </a:prstGeom>
          <a:ln>
            <a:solidFill>
              <a:schemeClr val="tx1"/>
            </a:solidFill>
          </a:ln>
        </p:spPr>
      </p:pic>
      <p:pic>
        <p:nvPicPr>
          <p:cNvPr id="7" name="Picture 6" descr="A screenshot of a map&#10;&#10;AI-generated content may be incorrect.">
            <a:extLst>
              <a:ext uri="{FF2B5EF4-FFF2-40B4-BE49-F238E27FC236}">
                <a16:creationId xmlns:a16="http://schemas.microsoft.com/office/drawing/2014/main" id="{F1ABD56A-702D-C3F2-C94D-E09BDBF44FA0}"/>
              </a:ext>
            </a:extLst>
          </p:cNvPr>
          <p:cNvPicPr>
            <a:picLocks noChangeAspect="1"/>
          </p:cNvPicPr>
          <p:nvPr/>
        </p:nvPicPr>
        <p:blipFill>
          <a:blip r:embed="rId3"/>
          <a:stretch>
            <a:fillRect/>
          </a:stretch>
        </p:blipFill>
        <p:spPr>
          <a:xfrm>
            <a:off x="5382353" y="3595993"/>
            <a:ext cx="3611129" cy="771197"/>
          </a:xfrm>
          <a:prstGeom prst="rect">
            <a:avLst/>
          </a:prstGeom>
          <a:ln>
            <a:solidFill>
              <a:schemeClr val="tx1"/>
            </a:solidFill>
          </a:ln>
        </p:spPr>
      </p:pic>
      <p:pic>
        <p:nvPicPr>
          <p:cNvPr id="8" name="Picture 7" descr="A close-up of a screen&#10;&#10;AI-generated content may be incorrect.">
            <a:extLst>
              <a:ext uri="{FF2B5EF4-FFF2-40B4-BE49-F238E27FC236}">
                <a16:creationId xmlns:a16="http://schemas.microsoft.com/office/drawing/2014/main" id="{8464686D-1963-1F52-11D2-096177744546}"/>
              </a:ext>
            </a:extLst>
          </p:cNvPr>
          <p:cNvPicPr>
            <a:picLocks noChangeAspect="1"/>
          </p:cNvPicPr>
          <p:nvPr/>
        </p:nvPicPr>
        <p:blipFill>
          <a:blip r:embed="rId4"/>
          <a:stretch>
            <a:fillRect/>
          </a:stretch>
        </p:blipFill>
        <p:spPr>
          <a:xfrm>
            <a:off x="4059449" y="1791441"/>
            <a:ext cx="3638762" cy="772795"/>
          </a:xfrm>
          <a:prstGeom prst="rect">
            <a:avLst/>
          </a:prstGeom>
          <a:ln>
            <a:solidFill>
              <a:schemeClr val="tx1"/>
            </a:solidFill>
          </a:ln>
        </p:spPr>
      </p:pic>
      <p:pic>
        <p:nvPicPr>
          <p:cNvPr id="9" name="Picture 8" descr="A screenshot of a computer screen&#10;&#10;AI-generated content may be incorrect.">
            <a:extLst>
              <a:ext uri="{FF2B5EF4-FFF2-40B4-BE49-F238E27FC236}">
                <a16:creationId xmlns:a16="http://schemas.microsoft.com/office/drawing/2014/main" id="{FDFB15B6-ADE2-40A3-81EC-57A7934B862E}"/>
              </a:ext>
            </a:extLst>
          </p:cNvPr>
          <p:cNvPicPr>
            <a:picLocks noChangeAspect="1"/>
          </p:cNvPicPr>
          <p:nvPr/>
        </p:nvPicPr>
        <p:blipFill>
          <a:blip r:embed="rId5"/>
          <a:stretch>
            <a:fillRect/>
          </a:stretch>
        </p:blipFill>
        <p:spPr>
          <a:xfrm>
            <a:off x="4571895" y="2736111"/>
            <a:ext cx="3649345" cy="744431"/>
          </a:xfrm>
          <a:prstGeom prst="rect">
            <a:avLst/>
          </a:prstGeom>
          <a:ln>
            <a:solidFill>
              <a:schemeClr val="tx1"/>
            </a:solidFill>
          </a:ln>
        </p:spPr>
      </p:pic>
    </p:spTree>
    <p:extLst>
      <p:ext uri="{BB962C8B-B14F-4D97-AF65-F5344CB8AC3E}">
        <p14:creationId xmlns:p14="http://schemas.microsoft.com/office/powerpoint/2010/main" val="2058571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A4887B5-3465-D1DF-9A64-A07AE0460EE6}"/>
              </a:ext>
            </a:extLst>
          </p:cNvPr>
          <p:cNvSpPr>
            <a:spLocks noGrp="1"/>
          </p:cNvSpPr>
          <p:nvPr/>
        </p:nvSpPr>
        <p:spPr>
          <a:xfrm>
            <a:off x="240340" y="181887"/>
            <a:ext cx="2619334" cy="474040"/>
          </a:xfrm>
          <a:prstGeom prst="rect">
            <a:avLst/>
          </a:prstGeom>
          <a:noFill/>
          <a:ln>
            <a:noFill/>
          </a:ln>
        </p:spPr>
        <p:txBody>
          <a:bodyPr spcFirstLastPara="1" wrap="square" lIns="85450" tIns="85450" rIns="85450" bIns="8545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600"/>
              <a:buFont typeface="Arial"/>
              <a:buNone/>
              <a:defRPr sz="2600" b="0" i="0" u="none" strike="noStrike" cap="none">
                <a:solidFill>
                  <a:schemeClr val="dk1"/>
                </a:solidFill>
                <a:latin typeface="Arial"/>
                <a:ea typeface="Arial"/>
                <a:cs typeface="Arial"/>
                <a:sym typeface="Arial"/>
              </a:defRPr>
            </a:lvl9pPr>
          </a:lstStyle>
          <a:p>
            <a:r>
              <a:rPr lang="en-US" sz="1600" b="1"/>
              <a:t>What happens next</a:t>
            </a:r>
          </a:p>
        </p:txBody>
      </p:sp>
      <p:sp>
        <p:nvSpPr>
          <p:cNvPr id="5" name="Text Placeholder 2">
            <a:extLst>
              <a:ext uri="{FF2B5EF4-FFF2-40B4-BE49-F238E27FC236}">
                <a16:creationId xmlns:a16="http://schemas.microsoft.com/office/drawing/2014/main" id="{B4AB6749-E612-2DA5-A60D-8E52E5ABEEED}"/>
              </a:ext>
            </a:extLst>
          </p:cNvPr>
          <p:cNvSpPr>
            <a:spLocks noGrp="1"/>
          </p:cNvSpPr>
          <p:nvPr/>
        </p:nvSpPr>
        <p:spPr>
          <a:xfrm>
            <a:off x="122518" y="946724"/>
            <a:ext cx="3855100" cy="2620765"/>
          </a:xfrm>
          <a:prstGeom prst="rect">
            <a:avLst/>
          </a:prstGeom>
          <a:noFill/>
          <a:ln>
            <a:noFill/>
          </a:ln>
        </p:spPr>
        <p:txBody>
          <a:bodyPr spcFirstLastPara="1" wrap="square" lIns="85450" tIns="85450" rIns="85450" bIns="85450" anchor="t" anchorCtr="0">
            <a:noAutofit/>
          </a:bodyPr>
          <a:lstStyle>
            <a:defPPr marR="0" lvl="0" algn="l" rtl="0">
              <a:lnSpc>
                <a:spcPct val="100000"/>
              </a:lnSpc>
              <a:spcBef>
                <a:spcPts val="0"/>
              </a:spcBef>
              <a:spcAft>
                <a:spcPts val="0"/>
              </a:spcAft>
            </a:defPPr>
            <a:lvl1pPr marL="609585" marR="0" lvl="0" indent="-448722" algn="l" rtl="0">
              <a:lnSpc>
                <a:spcPct val="115000"/>
              </a:lnSpc>
              <a:spcBef>
                <a:spcPts val="0"/>
              </a:spcBef>
              <a:spcAft>
                <a:spcPts val="0"/>
              </a:spcAft>
              <a:buClr>
                <a:srgbClr val="000000"/>
              </a:buClr>
              <a:buSzPts val="1700"/>
              <a:buFont typeface="Arial"/>
              <a:buChar char="●"/>
              <a:defRPr sz="1700" b="0" i="0" u="none" strike="noStrike" cap="none">
                <a:solidFill>
                  <a:srgbClr val="000000"/>
                </a:solidFill>
                <a:latin typeface="Arial"/>
                <a:ea typeface="Arial"/>
                <a:cs typeface="Arial"/>
                <a:sym typeface="Arial"/>
              </a:defRPr>
            </a:lvl1pPr>
            <a:lvl2pPr marL="1219170" marR="0" lvl="1" indent="-414856" algn="l" rtl="0">
              <a:lnSpc>
                <a:spcPct val="115000"/>
              </a:lnSpc>
              <a:spcBef>
                <a:spcPts val="2000"/>
              </a:spcBef>
              <a:spcAft>
                <a:spcPts val="0"/>
              </a:spcAft>
              <a:buClr>
                <a:srgbClr val="000000"/>
              </a:buClr>
              <a:buSzPts val="1300"/>
              <a:buFont typeface="Arial"/>
              <a:buChar char="○"/>
              <a:defRPr sz="1300" b="0" i="0" u="none" strike="noStrike" cap="none">
                <a:solidFill>
                  <a:srgbClr val="000000"/>
                </a:solidFill>
                <a:latin typeface="Arial"/>
                <a:ea typeface="Arial"/>
                <a:cs typeface="Arial"/>
                <a:sym typeface="Arial"/>
              </a:defRPr>
            </a:lvl2pPr>
            <a:lvl3pPr marL="1828754" marR="0" lvl="2" indent="-414856" algn="l" rtl="0">
              <a:lnSpc>
                <a:spcPct val="115000"/>
              </a:lnSpc>
              <a:spcBef>
                <a:spcPts val="2000"/>
              </a:spcBef>
              <a:spcAft>
                <a:spcPts val="0"/>
              </a:spcAft>
              <a:buClr>
                <a:srgbClr val="000000"/>
              </a:buClr>
              <a:buSzPts val="1300"/>
              <a:buFont typeface="Arial"/>
              <a:buChar char="■"/>
              <a:defRPr sz="1300" b="0" i="0" u="none" strike="noStrike" cap="none">
                <a:solidFill>
                  <a:srgbClr val="000000"/>
                </a:solidFill>
                <a:latin typeface="Arial"/>
                <a:ea typeface="Arial"/>
                <a:cs typeface="Arial"/>
                <a:sym typeface="Arial"/>
              </a:defRPr>
            </a:lvl3pPr>
            <a:lvl4pPr marL="2438339" marR="0" lvl="3" indent="-414856" algn="l" rtl="0">
              <a:lnSpc>
                <a:spcPct val="115000"/>
              </a:lnSpc>
              <a:spcBef>
                <a:spcPts val="2000"/>
              </a:spcBef>
              <a:spcAft>
                <a:spcPts val="0"/>
              </a:spcAft>
              <a:buClr>
                <a:srgbClr val="000000"/>
              </a:buClr>
              <a:buSzPts val="1300"/>
              <a:buFont typeface="Arial"/>
              <a:buChar char="●"/>
              <a:defRPr sz="1300" b="0" i="0" u="none" strike="noStrike" cap="none">
                <a:solidFill>
                  <a:srgbClr val="000000"/>
                </a:solidFill>
                <a:latin typeface="Arial"/>
                <a:ea typeface="Arial"/>
                <a:cs typeface="Arial"/>
                <a:sym typeface="Arial"/>
              </a:defRPr>
            </a:lvl4pPr>
            <a:lvl5pPr marL="3047924" marR="0" lvl="4" indent="-414856" algn="l" rtl="0">
              <a:lnSpc>
                <a:spcPct val="115000"/>
              </a:lnSpc>
              <a:spcBef>
                <a:spcPts val="2000"/>
              </a:spcBef>
              <a:spcAft>
                <a:spcPts val="0"/>
              </a:spcAft>
              <a:buClr>
                <a:srgbClr val="000000"/>
              </a:buClr>
              <a:buSzPts val="1300"/>
              <a:buFont typeface="Arial"/>
              <a:buChar char="○"/>
              <a:defRPr sz="1300" b="0" i="0" u="none" strike="noStrike" cap="none">
                <a:solidFill>
                  <a:srgbClr val="000000"/>
                </a:solidFill>
                <a:latin typeface="Arial"/>
                <a:ea typeface="Arial"/>
                <a:cs typeface="Arial"/>
                <a:sym typeface="Arial"/>
              </a:defRPr>
            </a:lvl5pPr>
            <a:lvl6pPr marL="3657509" marR="0" lvl="5" indent="-414856" algn="l" rtl="0">
              <a:lnSpc>
                <a:spcPct val="115000"/>
              </a:lnSpc>
              <a:spcBef>
                <a:spcPts val="2000"/>
              </a:spcBef>
              <a:spcAft>
                <a:spcPts val="0"/>
              </a:spcAft>
              <a:buClr>
                <a:srgbClr val="000000"/>
              </a:buClr>
              <a:buSzPts val="1300"/>
              <a:buFont typeface="Arial"/>
              <a:buChar char="■"/>
              <a:defRPr sz="1300" b="0" i="0" u="none" strike="noStrike" cap="none">
                <a:solidFill>
                  <a:srgbClr val="000000"/>
                </a:solidFill>
                <a:latin typeface="Arial"/>
                <a:ea typeface="Arial"/>
                <a:cs typeface="Arial"/>
                <a:sym typeface="Arial"/>
              </a:defRPr>
            </a:lvl6pPr>
            <a:lvl7pPr marL="4267093" marR="0" lvl="6" indent="-414856" algn="l" rtl="0">
              <a:lnSpc>
                <a:spcPct val="115000"/>
              </a:lnSpc>
              <a:spcBef>
                <a:spcPts val="2000"/>
              </a:spcBef>
              <a:spcAft>
                <a:spcPts val="0"/>
              </a:spcAft>
              <a:buClr>
                <a:srgbClr val="000000"/>
              </a:buClr>
              <a:buSzPts val="1300"/>
              <a:buFont typeface="Arial"/>
              <a:buChar char="●"/>
              <a:defRPr sz="1300" b="0" i="0" u="none" strike="noStrike" cap="none">
                <a:solidFill>
                  <a:srgbClr val="000000"/>
                </a:solidFill>
                <a:latin typeface="Arial"/>
                <a:ea typeface="Arial"/>
                <a:cs typeface="Arial"/>
                <a:sym typeface="Arial"/>
              </a:defRPr>
            </a:lvl7pPr>
            <a:lvl8pPr marL="4876678" marR="0" lvl="7" indent="-414856" algn="l" rtl="0">
              <a:lnSpc>
                <a:spcPct val="115000"/>
              </a:lnSpc>
              <a:spcBef>
                <a:spcPts val="2000"/>
              </a:spcBef>
              <a:spcAft>
                <a:spcPts val="0"/>
              </a:spcAft>
              <a:buClr>
                <a:srgbClr val="000000"/>
              </a:buClr>
              <a:buSzPts val="1300"/>
              <a:buFont typeface="Arial"/>
              <a:buChar char="○"/>
              <a:defRPr sz="1300" b="0" i="0" u="none" strike="noStrike" cap="none">
                <a:solidFill>
                  <a:srgbClr val="000000"/>
                </a:solidFill>
                <a:latin typeface="Arial"/>
                <a:ea typeface="Arial"/>
                <a:cs typeface="Arial"/>
                <a:sym typeface="Arial"/>
              </a:defRPr>
            </a:lvl8pPr>
            <a:lvl9pPr marL="5486263" marR="0" lvl="8" indent="-414856" algn="l" rtl="0">
              <a:lnSpc>
                <a:spcPct val="115000"/>
              </a:lnSpc>
              <a:spcBef>
                <a:spcPts val="2000"/>
              </a:spcBef>
              <a:spcAft>
                <a:spcPts val="2000"/>
              </a:spcAft>
              <a:buClr>
                <a:srgbClr val="000000"/>
              </a:buClr>
              <a:buSzPts val="1300"/>
              <a:buFont typeface="Arial"/>
              <a:buChar char="■"/>
              <a:defRPr sz="1300" b="0" i="0" u="none" strike="noStrike" cap="none">
                <a:solidFill>
                  <a:srgbClr val="000000"/>
                </a:solidFill>
                <a:latin typeface="Arial"/>
                <a:ea typeface="Arial"/>
                <a:cs typeface="Arial"/>
                <a:sym typeface="Arial"/>
              </a:defRPr>
            </a:lvl9pPr>
          </a:lstStyle>
          <a:p>
            <a:pPr marL="608965" indent="-448310">
              <a:buFont typeface="Wingdings"/>
              <a:buChar char="§"/>
            </a:pPr>
            <a:r>
              <a:rPr lang="en-US" sz="1200"/>
              <a:t>On your home screen you will see the status of each EYSTAR application. </a:t>
            </a:r>
            <a:endParaRPr lang="en-US"/>
          </a:p>
          <a:p>
            <a:pPr marL="608965" indent="-448310">
              <a:lnSpc>
                <a:spcPct val="114999"/>
              </a:lnSpc>
              <a:buFont typeface="Wingdings"/>
              <a:buChar char="§"/>
            </a:pPr>
            <a:endParaRPr lang="en-US" sz="1200"/>
          </a:p>
          <a:p>
            <a:pPr marL="608965" indent="-448310">
              <a:lnSpc>
                <a:spcPct val="114999"/>
              </a:lnSpc>
              <a:buFont typeface="Wingdings"/>
              <a:buChar char="§"/>
            </a:pPr>
            <a:r>
              <a:rPr lang="en-US" sz="1200"/>
              <a:t>Once your EYSTAR request is submitted it will be allocated to an EYIC.</a:t>
            </a:r>
          </a:p>
          <a:p>
            <a:pPr marL="608965" indent="-448310">
              <a:lnSpc>
                <a:spcPct val="114999"/>
              </a:lnSpc>
              <a:buFont typeface="Wingdings"/>
              <a:buChar char="§"/>
            </a:pPr>
            <a:endParaRPr lang="en-US" sz="1200"/>
          </a:p>
          <a:p>
            <a:pPr marL="608965" indent="-448310">
              <a:lnSpc>
                <a:spcPct val="114999"/>
              </a:lnSpc>
              <a:buFont typeface="Wingdings"/>
              <a:buChar char="§"/>
            </a:pPr>
            <a:r>
              <a:rPr lang="en-US" sz="1200"/>
              <a:t>Once an EYIC has confirmed that all the necessary parts of the application have been completed, the application will be allocated to the next panel (see dates in guidance document).</a:t>
            </a:r>
          </a:p>
        </p:txBody>
      </p:sp>
      <p:pic>
        <p:nvPicPr>
          <p:cNvPr id="6" name="Picture 5" descr="A close-up of a card&#10;&#10;AI-generated content may be incorrect.">
            <a:extLst>
              <a:ext uri="{FF2B5EF4-FFF2-40B4-BE49-F238E27FC236}">
                <a16:creationId xmlns:a16="http://schemas.microsoft.com/office/drawing/2014/main" id="{4948C6FA-84A9-57CE-20BF-F314EC1F115F}"/>
              </a:ext>
            </a:extLst>
          </p:cNvPr>
          <p:cNvPicPr>
            <a:picLocks noChangeAspect="1"/>
          </p:cNvPicPr>
          <p:nvPr/>
        </p:nvPicPr>
        <p:blipFill>
          <a:blip r:embed="rId2"/>
          <a:stretch>
            <a:fillRect/>
          </a:stretch>
        </p:blipFill>
        <p:spPr>
          <a:xfrm>
            <a:off x="4264260" y="949690"/>
            <a:ext cx="4739594" cy="1056429"/>
          </a:xfrm>
          <a:prstGeom prst="rect">
            <a:avLst/>
          </a:prstGeom>
          <a:ln>
            <a:solidFill>
              <a:schemeClr val="tx1"/>
            </a:solidFill>
          </a:ln>
        </p:spPr>
      </p:pic>
      <p:pic>
        <p:nvPicPr>
          <p:cNvPr id="7" name="Picture 6" descr="A screenshot of a cellphone&#10;&#10;AI-generated content may be incorrect.">
            <a:extLst>
              <a:ext uri="{FF2B5EF4-FFF2-40B4-BE49-F238E27FC236}">
                <a16:creationId xmlns:a16="http://schemas.microsoft.com/office/drawing/2014/main" id="{9EC6110A-0C90-380B-E115-83FD32CECF6F}"/>
              </a:ext>
            </a:extLst>
          </p:cNvPr>
          <p:cNvPicPr>
            <a:picLocks noChangeAspect="1"/>
          </p:cNvPicPr>
          <p:nvPr/>
        </p:nvPicPr>
        <p:blipFill>
          <a:blip r:embed="rId3"/>
          <a:stretch>
            <a:fillRect/>
          </a:stretch>
        </p:blipFill>
        <p:spPr>
          <a:xfrm>
            <a:off x="4262966" y="2304946"/>
            <a:ext cx="4734560" cy="1466638"/>
          </a:xfrm>
          <a:prstGeom prst="rect">
            <a:avLst/>
          </a:prstGeom>
          <a:ln>
            <a:solidFill>
              <a:schemeClr val="tx1"/>
            </a:solidFill>
          </a:ln>
        </p:spPr>
      </p:pic>
    </p:spTree>
    <p:extLst>
      <p:ext uri="{BB962C8B-B14F-4D97-AF65-F5344CB8AC3E}">
        <p14:creationId xmlns:p14="http://schemas.microsoft.com/office/powerpoint/2010/main" val="1413850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EC62AF2-0F10-55E1-1EED-9159D9F28C5C}"/>
              </a:ext>
            </a:extLst>
          </p:cNvPr>
          <p:cNvSpPr txBox="1"/>
          <p:nvPr/>
        </p:nvSpPr>
        <p:spPr>
          <a:xfrm>
            <a:off x="596871" y="302515"/>
            <a:ext cx="8401160" cy="561692"/>
          </a:xfrm>
          <a:prstGeom prst="rect">
            <a:avLst/>
          </a:prstGeom>
          <a:solidFill>
            <a:schemeClr val="bg1"/>
          </a:solidFill>
          <a:ln>
            <a:noFill/>
          </a:ln>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GB"/>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en-GB" sz="1600" b="1">
                <a:latin typeface="Arial"/>
                <a:cs typeface="Arial"/>
              </a:rPr>
              <a:t>Notification of Panel Process (all updates are provided through the School Readiness Passport)</a:t>
            </a:r>
            <a:endParaRPr lang="en-US"/>
          </a:p>
        </p:txBody>
      </p:sp>
      <p:sp>
        <p:nvSpPr>
          <p:cNvPr id="2" name="TextBox 1">
            <a:extLst>
              <a:ext uri="{FF2B5EF4-FFF2-40B4-BE49-F238E27FC236}">
                <a16:creationId xmlns:a16="http://schemas.microsoft.com/office/drawing/2014/main" id="{FE71E2FF-C62D-CEBE-D01C-5286622931C7}"/>
              </a:ext>
            </a:extLst>
          </p:cNvPr>
          <p:cNvSpPr txBox="1"/>
          <p:nvPr/>
        </p:nvSpPr>
        <p:spPr>
          <a:xfrm>
            <a:off x="598115" y="1005368"/>
            <a:ext cx="7949602"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Char char="•"/>
            </a:pPr>
            <a:r>
              <a:rPr lang="en-GB" sz="1200"/>
              <a:t>Once you submit your application, you will receive a notification informing you of which panel your application has been allocated to. </a:t>
            </a:r>
          </a:p>
          <a:p>
            <a:endParaRPr lang="en-GB" sz="1200"/>
          </a:p>
          <a:p>
            <a:pPr marL="171450" indent="-171450">
              <a:buChar char="•"/>
            </a:pPr>
            <a:r>
              <a:rPr lang="en-GB" sz="1200"/>
              <a:t>Following the panel, your application will be confirmed as:</a:t>
            </a:r>
          </a:p>
          <a:p>
            <a:pPr marL="628650" lvl="1" indent="-171450">
              <a:buFont typeface="Courier New"/>
              <a:buChar char="o"/>
            </a:pPr>
            <a:r>
              <a:rPr lang="en-GB" sz="1200"/>
              <a:t>EYSTAR allocated for a specific period of time</a:t>
            </a:r>
          </a:p>
          <a:p>
            <a:pPr marL="628650" lvl="1" indent="-171450">
              <a:buFont typeface="Courier New"/>
              <a:buChar char="o"/>
            </a:pPr>
            <a:r>
              <a:rPr lang="en-GB" sz="1200"/>
              <a:t>Partial EYSTAR allocated</a:t>
            </a:r>
            <a:endParaRPr lang="en-GB"/>
          </a:p>
          <a:p>
            <a:pPr marL="628650" lvl="1" indent="-171450">
              <a:buFont typeface="Courier New"/>
              <a:buChar char="o"/>
            </a:pPr>
            <a:r>
              <a:rPr lang="en-GB" sz="1200"/>
              <a:t>No funding allocated</a:t>
            </a:r>
            <a:endParaRPr lang="en-GB"/>
          </a:p>
          <a:p>
            <a:pPr marL="457200" lvl="1"/>
            <a:endParaRPr lang="en-GB" sz="1200"/>
          </a:p>
          <a:p>
            <a:pPr marL="171450" indent="-171450">
              <a:buFont typeface="Arial"/>
              <a:buChar char="•"/>
            </a:pPr>
            <a:r>
              <a:rPr lang="en-GB" sz="1200"/>
              <a:t>A letter confirming the details of your application will be uploaded to the child's documents within 72 hours of panel. </a:t>
            </a:r>
            <a:endParaRPr lang="en-GB"/>
          </a:p>
        </p:txBody>
      </p:sp>
    </p:spTree>
    <p:extLst>
      <p:ext uri="{BB962C8B-B14F-4D97-AF65-F5344CB8AC3E}">
        <p14:creationId xmlns:p14="http://schemas.microsoft.com/office/powerpoint/2010/main" val="1928186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EC62AF2-0F10-55E1-1EED-9159D9F28C5C}"/>
              </a:ext>
            </a:extLst>
          </p:cNvPr>
          <p:cNvSpPr txBox="1"/>
          <p:nvPr/>
        </p:nvSpPr>
        <p:spPr>
          <a:xfrm>
            <a:off x="598397" y="363545"/>
            <a:ext cx="8401160" cy="561692"/>
          </a:xfrm>
          <a:prstGeom prst="rect">
            <a:avLst/>
          </a:prstGeom>
          <a:solidFill>
            <a:schemeClr val="bg1"/>
          </a:solidFill>
          <a:ln>
            <a:noFill/>
          </a:ln>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defPPr>
              <a:defRPr lang="en-GB"/>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r>
              <a:rPr lang="en-GB" sz="1600" b="1">
                <a:latin typeface="Arial"/>
                <a:cs typeface="Arial"/>
              </a:rPr>
              <a:t>Reviewing EYSTAR Funding</a:t>
            </a:r>
          </a:p>
          <a:p>
            <a:endParaRPr lang="en-GB" sz="1600" b="1">
              <a:cs typeface="Arial"/>
            </a:endParaRPr>
          </a:p>
        </p:txBody>
      </p:sp>
      <p:sp>
        <p:nvSpPr>
          <p:cNvPr id="2" name="TextBox 1">
            <a:extLst>
              <a:ext uri="{FF2B5EF4-FFF2-40B4-BE49-F238E27FC236}">
                <a16:creationId xmlns:a16="http://schemas.microsoft.com/office/drawing/2014/main" id="{FE71E2FF-C62D-CEBE-D01C-5286622931C7}"/>
              </a:ext>
            </a:extLst>
          </p:cNvPr>
          <p:cNvSpPr txBox="1"/>
          <p:nvPr/>
        </p:nvSpPr>
        <p:spPr>
          <a:xfrm>
            <a:off x="598878" y="759941"/>
            <a:ext cx="7949602" cy="26545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b="1"/>
              <a:t>PLEASE NOTE – You WILL NOT be reminded to review your EYSTAR funding. If you wish to review the funding, it is your responsibility to submit reviewed documentation to ensure no funding gaps. Funding will not be backdated if deadlines are missed.</a:t>
            </a:r>
            <a:endParaRPr lang="en-US" sz="1200"/>
          </a:p>
          <a:p>
            <a:pPr algn="ctr"/>
            <a:endParaRPr lang="en-GB" sz="1200"/>
          </a:p>
          <a:p>
            <a:r>
              <a:rPr lang="en-GB" sz="1200"/>
              <a:t>You can review applications and reapply 10 weeks following the initial request. The School Readiness Passport will automatically allocate your new application to the appropriate panel based on dates (regardless of how early you apply). </a:t>
            </a:r>
          </a:p>
          <a:p>
            <a:endParaRPr lang="en-GB" sz="1200"/>
          </a:p>
          <a:p>
            <a:r>
              <a:rPr lang="en-GB" sz="1200"/>
              <a:t>Ensure that all documentation on the Passport is updated including reviewed </a:t>
            </a:r>
            <a:r>
              <a:rPr lang="en-GB" sz="1200">
                <a:hlinkClick r:id="rId2"/>
              </a:rPr>
              <a:t>family views</a:t>
            </a:r>
            <a:r>
              <a:rPr lang="en-GB" sz="1200"/>
              <a:t>, updated professional reports, and a further cycle of reviewed targets and a new cycle.</a:t>
            </a:r>
          </a:p>
          <a:p>
            <a:endParaRPr lang="en-GB" sz="1200"/>
          </a:p>
          <a:p>
            <a:r>
              <a:rPr lang="en-GB" sz="1200"/>
              <a:t>You can apply for a maximum of one round of EYSTAR funding per child, per term.</a:t>
            </a:r>
          </a:p>
          <a:p>
            <a:endParaRPr lang="en-GB" sz="1200">
              <a:cs typeface="Segoe UI"/>
            </a:endParaRPr>
          </a:p>
          <a:p>
            <a:r>
              <a:rPr lang="en-GB" sz="1050">
                <a:cs typeface="Segoe UI"/>
              </a:rPr>
              <a:t>​</a:t>
            </a:r>
          </a:p>
        </p:txBody>
      </p:sp>
    </p:spTree>
    <p:extLst>
      <p:ext uri="{BB962C8B-B14F-4D97-AF65-F5344CB8AC3E}">
        <p14:creationId xmlns:p14="http://schemas.microsoft.com/office/powerpoint/2010/main" val="35063095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a73c4f44-59d3-4782-ad57-7cd8d77cc50e">VJTSNKVHMNZN-151428022-59296</_dlc_DocId>
    <_dlc_DocIdUrl xmlns="a73c4f44-59d3-4782-ad57-7cd8d77cc50e">
      <Url>https://northumberland365.sharepoint.com/sites/ED-EarlyYears/_layouts/15/DocIdRedir.aspx?ID=VJTSNKVHMNZN-151428022-59296</Url>
      <Description>VJTSNKVHMNZN-151428022-59296</Description>
    </_dlc_DocIdUrl>
    <SharedWithUsers xmlns="a73c4f44-59d3-4782-ad57-7cd8d77cc50e">
      <UserInfo>
        <DisplayName>Louise Prudhoe</DisplayName>
        <AccountId>297</AccountId>
        <AccountType/>
      </UserInfo>
    </SharedWithUsers>
    <TaxCatchAll xmlns="a73c4f44-59d3-4782-ad57-7cd8d77cc50e" xsi:nil="true"/>
    <lcf76f155ced4ddcb4097134ff3c332f xmlns="1eac8f90-48c2-42e8-9dfc-4d9bdbc9af90">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C266E51CBBD40439C4FD76F4B4024F5" ma:contentTypeVersion="29" ma:contentTypeDescription="Create a new document." ma:contentTypeScope="" ma:versionID="038353c707c6a335a93fed14acd93ca9">
  <xsd:schema xmlns:xsd="http://www.w3.org/2001/XMLSchema" xmlns:xs="http://www.w3.org/2001/XMLSchema" xmlns:p="http://schemas.microsoft.com/office/2006/metadata/properties" xmlns:ns2="a73c4f44-59d3-4782-ad57-7cd8d77cc50e" xmlns:ns3="1eac8f90-48c2-42e8-9dfc-4d9bdbc9af90" targetNamespace="http://schemas.microsoft.com/office/2006/metadata/properties" ma:root="true" ma:fieldsID="1a7319ce831fc25a76d3b86cf1cb7e3e" ns2:_="" ns3:_="">
    <xsd:import namespace="a73c4f44-59d3-4782-ad57-7cd8d77cc50e"/>
    <xsd:import namespace="1eac8f90-48c2-42e8-9dfc-4d9bdbc9af9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2:_dlc_DocId" minOccurs="0"/>
                <xsd:element ref="ns2:_dlc_DocIdUrl" minOccurs="0"/>
                <xsd:element ref="ns2:_dlc_DocIdPersistId" minOccurs="0"/>
                <xsd:element ref="ns3:MediaServiceAutoKeyPoints" minOccurs="0"/>
                <xsd:element ref="ns3:MediaServiceKeyPoints"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3c4f44-59d3-4782-ad57-7cd8d77cc50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_dlc_DocId" ma:index="12" nillable="true" ma:displayName="Document ID Value" ma:description="The value of the document ID assigned to this item." ma:internalName="_dlc_DocId" ma:readOnly="true">
      <xsd:simpleType>
        <xsd:restriction base="dms:Text"/>
      </xsd:simpleType>
    </xsd:element>
    <xsd:element name="_dlc_DocIdUrl" ma:index="1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4" nillable="true" ma:displayName="Persist ID" ma:description="Keep ID on add." ma:hidden="true" ma:internalName="_dlc_DocIdPersistId" ma:readOnly="true">
      <xsd:simpleType>
        <xsd:restriction base="dms:Boolean"/>
      </xsd:simpleType>
    </xsd:element>
    <xsd:element name="TaxCatchAll" ma:index="26" nillable="true" ma:displayName="Taxonomy Catch All Column" ma:hidden="true" ma:list="{bac98dfb-59c5-4a5b-9615-ee30377ff9b8}" ma:internalName="TaxCatchAll" ma:showField="CatchAllData" ma:web="a73c4f44-59d3-4782-ad57-7cd8d77cc50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eac8f90-48c2-42e8-9dfc-4d9bdbc9af9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2d842b64-b1f6-4448-b00e-e644affff43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EA1DB6E-EAC7-4CC6-B4CB-36B72CD2ACF9}">
  <ds:schemaRefs>
    <ds:schemaRef ds:uri="09f537ec-36c4-48e0-a7d6-609caeb7b80d"/>
    <ds:schemaRef ds:uri="1eac8f90-48c2-42e8-9dfc-4d9bdbc9af90"/>
    <ds:schemaRef ds:uri="a73c4f44-59d3-4782-ad57-7cd8d77cc50e"/>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EDC270D-CA27-435E-9DD7-55C308CF3F52}">
  <ds:schemaRefs>
    <ds:schemaRef ds:uri="1eac8f90-48c2-42e8-9dfc-4d9bdbc9af90"/>
    <ds:schemaRef ds:uri="a73c4f44-59d3-4782-ad57-7cd8d77cc50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AAE56EF-110C-44DA-B603-6405EB9E9511}">
  <ds:schemaRefs>
    <ds:schemaRef ds:uri="http://schemas.microsoft.com/sharepoint/v3/contenttype/forms"/>
  </ds:schemaRefs>
</ds:datastoreItem>
</file>

<file path=customXml/itemProps4.xml><?xml version="1.0" encoding="utf-8"?>
<ds:datastoreItem xmlns:ds="http://schemas.openxmlformats.org/officeDocument/2006/customXml" ds:itemID="{3B65FA07-F34D-413E-B2B6-C8F161337FF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18</Slides>
  <Notes>1</Notes>
  <HiddenSlides>0</HiddenSlide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Simple Light</vt:lpstr>
      <vt:lpstr>Early Years Short Term Additional Resource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Appendix 2 – Responsibilities</vt:lpstr>
      <vt:lpstr>Appendix 3 – Eligibility</vt:lpstr>
      <vt:lpstr>Appendix 4 – Funding allocation</vt:lpstr>
      <vt:lpstr>Appendix 4 – Funding allocation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cp:revision>11</cp:revision>
  <dcterms:modified xsi:type="dcterms:W3CDTF">2025-08-28T16:41:50Z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0x0101005C266E51CBBD40439C4FD76F4B4024F5</vt:lpwstr>
  </property>
  <property fmtid="{D5CDD505-2E9C-101B-9397-08002B2CF9AE}" pid="3" name="_dlc_DocIdItemGuid">
    <vt:lpwstr>ca33cb72-3560-49cc-81e4-bda4d899bad8</vt:lpwstr>
  </property>
  <property fmtid="{D5CDD505-2E9C-101B-9397-08002B2CF9AE}" pid="4" name="MediaServiceImageTags">
    <vt:lpwstr/>
  </property>
</Properties>
</file>